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85" r:id="rId3"/>
    <p:sldId id="256" r:id="rId4"/>
    <p:sldId id="257" r:id="rId5"/>
    <p:sldId id="258" r:id="rId6"/>
    <p:sldId id="259" r:id="rId7"/>
    <p:sldId id="260" r:id="rId8"/>
    <p:sldId id="286" r:id="rId9"/>
    <p:sldId id="268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69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74" r:id="rId26"/>
    <p:sldId id="275" r:id="rId27"/>
    <p:sldId id="276" r:id="rId28"/>
    <p:sldId id="277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8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40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15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83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248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97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976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3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035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73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25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77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E39B1-71CA-42A0-896C-C7F6B997BD01}" type="datetimeFigureOut">
              <a:rPr lang="ko-KR" altLang="en-US" smtClean="0"/>
              <a:pPr/>
              <a:t>2019-10-24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9A0A-B8C3-4CF1-B839-6A5FAC1A79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808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708919"/>
            <a:ext cx="55446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dirty="0" smtClean="0"/>
              <a:t>아동학대 신고의무자 교육</a:t>
            </a:r>
            <a:endParaRPr lang="en-US" altLang="ko-KR" sz="3000" b="1" dirty="0" smtClean="0"/>
          </a:p>
          <a:p>
            <a:pPr algn="ctr"/>
            <a:r>
              <a:rPr lang="ko-KR" altLang="en-US" sz="3000" b="1" dirty="0" smtClean="0"/>
              <a:t>사이트 별 안내자료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02007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grpSp>
        <p:nvGrpSpPr>
          <p:cNvPr id="7" name="그룹 6"/>
          <p:cNvGrpSpPr/>
          <p:nvPr/>
        </p:nvGrpSpPr>
        <p:grpSpPr>
          <a:xfrm>
            <a:off x="1043608" y="1556792"/>
            <a:ext cx="6264696" cy="4176464"/>
            <a:chOff x="1043608" y="1556792"/>
            <a:chExt cx="6408712" cy="4377600"/>
          </a:xfrm>
        </p:grpSpPr>
        <p:pic>
          <p:nvPicPr>
            <p:cNvPr id="1026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556792"/>
              <a:ext cx="6408712" cy="437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5508104" y="2204864"/>
              <a:ext cx="1944216" cy="93610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모서리가 둥근 사각형 설명선 8"/>
          <p:cNvSpPr/>
          <p:nvPr/>
        </p:nvSpPr>
        <p:spPr>
          <a:xfrm>
            <a:off x="6660232" y="3356992"/>
            <a:ext cx="2232248" cy="565506"/>
          </a:xfrm>
          <a:prstGeom prst="wedgeRoundRectCallout">
            <a:avLst>
              <a:gd name="adj1" fmla="val -85862"/>
              <a:gd name="adj2" fmla="val -10805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sp>
        <p:nvSpPr>
          <p:cNvPr id="2" name="직사각형 1"/>
          <p:cNvSpPr/>
          <p:nvPr/>
        </p:nvSpPr>
        <p:spPr>
          <a:xfrm>
            <a:off x="611560" y="6036241"/>
            <a:ext cx="80648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00" dirty="0" smtClean="0"/>
              <a:t>* </a:t>
            </a:r>
            <a:r>
              <a:rPr lang="ko-KR" altLang="en-US" sz="1300" dirty="0" smtClean="0"/>
              <a:t>경기도 </a:t>
            </a:r>
            <a:r>
              <a:rPr lang="ko-KR" altLang="en-US" sz="1300" dirty="0"/>
              <a:t>지식캠퍼스 사이트의 경우</a:t>
            </a:r>
            <a:r>
              <a:rPr lang="en-US" altLang="ko-KR" sz="1300" dirty="0"/>
              <a:t>, </a:t>
            </a:r>
            <a:r>
              <a:rPr lang="ko-KR" altLang="en-US" sz="1300" dirty="0"/>
              <a:t>기관명과 </a:t>
            </a:r>
            <a:r>
              <a:rPr lang="ko-KR" altLang="en-US" sz="1300" dirty="0" err="1"/>
              <a:t>이메일로</a:t>
            </a:r>
            <a:r>
              <a:rPr lang="ko-KR" altLang="en-US" sz="1300" dirty="0"/>
              <a:t> 가입한 경우 수료증에 기관명만 표시되지만</a:t>
            </a:r>
            <a:r>
              <a:rPr lang="en-US" altLang="ko-KR" sz="1300" dirty="0"/>
              <a:t>, </a:t>
            </a:r>
            <a:endParaRPr lang="en-US" altLang="ko-KR" sz="1300" dirty="0" smtClean="0"/>
          </a:p>
          <a:p>
            <a:r>
              <a:rPr lang="ko-KR" altLang="en-US" sz="1300" dirty="0" err="1" smtClean="0"/>
              <a:t>이메일</a:t>
            </a:r>
            <a:r>
              <a:rPr lang="ko-KR" altLang="en-US" sz="1300" dirty="0" smtClean="0"/>
              <a:t> </a:t>
            </a:r>
            <a:r>
              <a:rPr lang="ko-KR" altLang="en-US" sz="1300" dirty="0"/>
              <a:t>인증에 따라 수료증의 일련번호는 모두 상이하여  실적 인원 수를 확인할 수 있으므로 </a:t>
            </a:r>
            <a:r>
              <a:rPr lang="ko-KR" altLang="en-US" sz="1300" dirty="0" smtClean="0"/>
              <a:t>인정됩니다</a:t>
            </a:r>
            <a:r>
              <a:rPr lang="en-US" altLang="ko-KR" sz="1300" dirty="0" smtClean="0"/>
              <a:t>.</a:t>
            </a:r>
            <a:endParaRPr lang="ko-KR" altLang="en-US" sz="1300" dirty="0"/>
          </a:p>
        </p:txBody>
      </p:sp>
    </p:spTree>
    <p:extLst>
      <p:ext uri="{BB962C8B-B14F-4D97-AF65-F5344CB8AC3E}">
        <p14:creationId xmlns:p14="http://schemas.microsoft.com/office/powerpoint/2010/main" val="176727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</a:t>
            </a:r>
            <a:r>
              <a:rPr lang="en-US" altLang="ko-KR" b="1" dirty="0"/>
              <a:t> </a:t>
            </a:r>
            <a:r>
              <a:rPr lang="ko-KR" altLang="en-US" b="1" dirty="0" smtClean="0"/>
              <a:t>신고의무자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교육 검색</a:t>
            </a:r>
            <a:endParaRPr lang="ko-KR" altLang="en-US" b="1" dirty="0"/>
          </a:p>
        </p:txBody>
      </p:sp>
      <p:grpSp>
        <p:nvGrpSpPr>
          <p:cNvPr id="10" name="그룹 9"/>
          <p:cNvGrpSpPr/>
          <p:nvPr/>
        </p:nvGrpSpPr>
        <p:grpSpPr>
          <a:xfrm>
            <a:off x="1031534" y="1556792"/>
            <a:ext cx="6264000" cy="4392488"/>
            <a:chOff x="1031534" y="1556792"/>
            <a:chExt cx="6264000" cy="4392488"/>
          </a:xfrm>
        </p:grpSpPr>
        <p:pic>
          <p:nvPicPr>
            <p:cNvPr id="1027" name="Picture 3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534" y="1571680"/>
              <a:ext cx="6264000" cy="437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1031534" y="1556792"/>
              <a:ext cx="374199" cy="50405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915816" y="2196238"/>
              <a:ext cx="2520280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모서리가 둥근 사각형 설명선 7"/>
          <p:cNvSpPr/>
          <p:nvPr/>
        </p:nvSpPr>
        <p:spPr>
          <a:xfrm>
            <a:off x="1462482" y="2216544"/>
            <a:ext cx="792088" cy="339734"/>
          </a:xfrm>
          <a:prstGeom prst="wedgeRoundRectCallout">
            <a:avLst>
              <a:gd name="adj1" fmla="val -65767"/>
              <a:gd name="adj2" fmla="val -1538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① 클릭</a:t>
            </a:r>
            <a:endParaRPr lang="en-US" altLang="ko-KR" sz="1200" b="1" dirty="0" smtClean="0"/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3347864" y="3000538"/>
            <a:ext cx="1944216" cy="457116"/>
          </a:xfrm>
          <a:prstGeom prst="wedgeRoundRectCallout">
            <a:avLst>
              <a:gd name="adj1" fmla="val -48947"/>
              <a:gd name="adj2" fmla="val -16356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②</a:t>
            </a:r>
            <a:r>
              <a:rPr lang="ko-KR" altLang="en-US" sz="1200" b="1" dirty="0"/>
              <a:t> 나타난 </a:t>
            </a:r>
            <a:r>
              <a:rPr lang="ko-KR" altLang="en-US" sz="1200" b="1" dirty="0" err="1"/>
              <a:t>검색창에</a:t>
            </a:r>
            <a:r>
              <a:rPr lang="ko-KR" altLang="en-US" sz="1200" b="1" dirty="0"/>
              <a:t> 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  ‘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를 </a:t>
            </a:r>
            <a:r>
              <a:rPr lang="ko-KR" altLang="en-US" sz="1200" b="1" dirty="0"/>
              <a:t>검색한다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928230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4007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</a:t>
            </a:r>
            <a:r>
              <a:rPr lang="en-US" altLang="ko-KR" b="1" dirty="0"/>
              <a:t> </a:t>
            </a:r>
            <a:r>
              <a:rPr lang="ko-KR" altLang="en-US" b="1" dirty="0" smtClean="0"/>
              <a:t>신고의무자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교육 검색</a:t>
            </a:r>
            <a:endParaRPr lang="ko-KR" altLang="en-US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1034442" y="1482529"/>
            <a:ext cx="7642014" cy="3242615"/>
            <a:chOff x="1034442" y="1482529"/>
            <a:chExt cx="6984777" cy="396269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442" y="1482529"/>
              <a:ext cx="6984777" cy="3962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직사각형 5"/>
            <p:cNvSpPr/>
            <p:nvPr/>
          </p:nvSpPr>
          <p:spPr>
            <a:xfrm>
              <a:off x="1763688" y="3149594"/>
              <a:ext cx="4680520" cy="226624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모서리가 둥근 사각형 설명선 6"/>
          <p:cNvSpPr/>
          <p:nvPr/>
        </p:nvSpPr>
        <p:spPr>
          <a:xfrm>
            <a:off x="1809605" y="4941168"/>
            <a:ext cx="4850627" cy="1224136"/>
          </a:xfrm>
          <a:prstGeom prst="wedgeRoundRectCallout">
            <a:avLst>
              <a:gd name="adj1" fmla="val -12448"/>
              <a:gd name="adj2" fmla="val -8394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/>
              <a:t>검색 후 나오는 </a:t>
            </a:r>
            <a:r>
              <a:rPr lang="ko-KR" altLang="en-US" sz="1200" b="1" dirty="0" smtClean="0"/>
              <a:t>위 화면에서</a:t>
            </a:r>
            <a:endParaRPr lang="en-US" altLang="ko-KR" sz="1200" b="1" dirty="0"/>
          </a:p>
          <a:p>
            <a:r>
              <a:rPr lang="en-US" altLang="ko-KR" sz="1200" b="1" dirty="0"/>
              <a:t>‘</a:t>
            </a:r>
            <a:r>
              <a:rPr lang="ko-KR" altLang="en-US" sz="1200" b="1" dirty="0"/>
              <a:t>아동학대신고의무자 교육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혹은 </a:t>
            </a:r>
            <a:r>
              <a:rPr lang="en-US" altLang="ko-KR" sz="1200" b="1" dirty="0"/>
              <a:t>‘</a:t>
            </a:r>
            <a:r>
              <a:rPr lang="ko-KR" altLang="en-US" sz="1200" b="1" dirty="0"/>
              <a:t>당신에게 보내는 간절한 신호</a:t>
            </a:r>
            <a:r>
              <a:rPr lang="en-US" altLang="ko-KR" sz="1200" b="1" dirty="0"/>
              <a:t>’ 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/>
              <a:t>아이가 보내는 작은 신호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아동학대 신고의무자</a:t>
            </a:r>
            <a:r>
              <a:rPr lang="en-US" altLang="ko-KR" sz="1200" b="1" dirty="0"/>
              <a:t>’ </a:t>
            </a:r>
            <a:r>
              <a:rPr lang="ko-KR" altLang="en-US" sz="1200" b="1" dirty="0" smtClean="0"/>
              <a:t>교육 </a:t>
            </a:r>
            <a:r>
              <a:rPr lang="ko-KR" altLang="en-US" sz="1200" b="1" dirty="0"/>
              <a:t>중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한 </a:t>
            </a:r>
            <a:r>
              <a:rPr lang="ko-KR" altLang="en-US" sz="1200" b="1" dirty="0"/>
              <a:t>가지 선택하여 </a:t>
            </a:r>
            <a:r>
              <a:rPr lang="ko-KR" altLang="en-US" sz="1200" b="1" dirty="0" smtClean="0"/>
              <a:t>클릭한다</a:t>
            </a:r>
            <a:r>
              <a:rPr lang="en-US" altLang="ko-KR" sz="1200" b="1" dirty="0" smtClean="0"/>
              <a:t>.</a:t>
            </a:r>
            <a:endParaRPr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996227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</a:t>
            </a:r>
            <a:r>
              <a:rPr lang="ko-KR" altLang="en-US" b="1" dirty="0"/>
              <a:t>육</a:t>
            </a:r>
            <a:r>
              <a:rPr lang="ko-KR" altLang="en-US" b="1" dirty="0" smtClean="0"/>
              <a:t> 수강 신청</a:t>
            </a:r>
            <a:endParaRPr lang="ko-KR" altLang="en-US" b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1043608" y="1412776"/>
            <a:ext cx="6264000" cy="4377600"/>
            <a:chOff x="1043608" y="1412776"/>
            <a:chExt cx="6264000" cy="4377600"/>
          </a:xfrm>
        </p:grpSpPr>
        <p:pic>
          <p:nvPicPr>
            <p:cNvPr id="3074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412776"/>
              <a:ext cx="6264000" cy="4377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직사각형 4"/>
            <p:cNvSpPr/>
            <p:nvPr/>
          </p:nvSpPr>
          <p:spPr>
            <a:xfrm>
              <a:off x="4716016" y="3501008"/>
              <a:ext cx="1296144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6228184" y="3933056"/>
            <a:ext cx="2789464" cy="936104"/>
          </a:xfrm>
          <a:prstGeom prst="wedgeRoundRectCallout">
            <a:avLst>
              <a:gd name="adj1" fmla="val -74725"/>
              <a:gd name="adj2" fmla="val -5551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앞서 나온 </a:t>
            </a:r>
            <a:r>
              <a:rPr lang="en-US" altLang="ko-KR" sz="1200" b="1" dirty="0" smtClean="0"/>
              <a:t>3</a:t>
            </a:r>
            <a:r>
              <a:rPr lang="ko-KR" altLang="en-US" sz="1200" b="1" dirty="0" smtClean="0"/>
              <a:t>개의 영상 중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듣고자 하는 영상 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개를 누른 후</a:t>
            </a:r>
            <a:r>
              <a:rPr lang="en-US" altLang="ko-KR" sz="1200" b="1" dirty="0" smtClean="0"/>
              <a:t>, </a:t>
            </a:r>
          </a:p>
          <a:p>
            <a:r>
              <a:rPr lang="ko-KR" altLang="en-US" sz="1200" b="1" dirty="0" smtClean="0"/>
              <a:t>수강신청 버튼을 누른다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91217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아동학대 신고의무자 교육 수강 신청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71600" y="1412776"/>
            <a:ext cx="6264000" cy="4377600"/>
            <a:chOff x="971600" y="1412776"/>
            <a:chExt cx="6264000" cy="4377600"/>
          </a:xfrm>
        </p:grpSpPr>
        <p:pic>
          <p:nvPicPr>
            <p:cNvPr id="2050" name="Picture 2"/>
            <p:cNvPicPr preferRelativeResize="0"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1412776"/>
              <a:ext cx="6264000" cy="4377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" name="직사각형 8"/>
            <p:cNvSpPr/>
            <p:nvPr/>
          </p:nvSpPr>
          <p:spPr>
            <a:xfrm>
              <a:off x="2807456" y="3247480"/>
              <a:ext cx="1620528" cy="122413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4103600" y="4365104"/>
            <a:ext cx="3276712" cy="792088"/>
          </a:xfrm>
          <a:prstGeom prst="wedgeRoundRectCallout">
            <a:avLst>
              <a:gd name="adj1" fmla="val -67354"/>
              <a:gd name="adj2" fmla="val -5987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수강 신청을 누른 후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endParaRPr lang="en-US" altLang="ko-KR" sz="1200" b="1" dirty="0" smtClean="0">
              <a:solidFill>
                <a:prstClr val="black"/>
              </a:solidFill>
            </a:endParaRPr>
          </a:p>
          <a:p>
            <a:r>
              <a:rPr lang="ko-KR" altLang="en-US" sz="1200" b="1" dirty="0" smtClean="0">
                <a:solidFill>
                  <a:prstClr val="black"/>
                </a:solidFill>
              </a:rPr>
              <a:t>웹 페이지 메시지가 나오면 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확인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을 누른다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94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아동학대 신고의무자 교육 학습하기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003020" y="1389455"/>
            <a:ext cx="6377291" cy="4847857"/>
            <a:chOff x="1003020" y="1317447"/>
            <a:chExt cx="6377291" cy="484785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020" y="1317447"/>
              <a:ext cx="6377291" cy="484785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4717083" y="4091563"/>
              <a:ext cx="1332148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모서리가 둥근 사각형 설명선 5"/>
          <p:cNvSpPr/>
          <p:nvPr/>
        </p:nvSpPr>
        <p:spPr>
          <a:xfrm>
            <a:off x="5076056" y="5157192"/>
            <a:ext cx="3024336" cy="720080"/>
          </a:xfrm>
          <a:prstGeom prst="wedgeRoundRectCallout">
            <a:avLst>
              <a:gd name="adj1" fmla="val -40203"/>
              <a:gd name="adj2" fmla="val -13787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신청 완료가 되어</a:t>
            </a:r>
            <a:r>
              <a:rPr lang="en-US" altLang="ko-KR" sz="1200" b="1" dirty="0">
                <a:solidFill>
                  <a:prstClr val="black"/>
                </a:solidFill>
              </a:rPr>
              <a:t> </a:t>
            </a:r>
            <a:r>
              <a:rPr lang="ko-KR" altLang="en-US" sz="1200" b="1" dirty="0" err="1" smtClean="0">
                <a:solidFill>
                  <a:prstClr val="black"/>
                </a:solidFill>
              </a:rPr>
              <a:t>학습창으로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 변경된 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,</a:t>
            </a:r>
          </a:p>
          <a:p>
            <a:r>
              <a:rPr lang="ko-KR" altLang="en-US" sz="1200" b="1" dirty="0" smtClean="0">
                <a:solidFill>
                  <a:prstClr val="black"/>
                </a:solidFill>
              </a:rPr>
              <a:t>학습하기를 눌러 교육을 이수한다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23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4" y="47667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경기도 지식캠퍼스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https://</a:t>
            </a:r>
            <a:r>
              <a:rPr lang="en-US" altLang="ko-KR" sz="2000" b="1" u="sng" dirty="0" smtClean="0">
                <a:solidFill>
                  <a:srgbClr val="0000FF"/>
                </a:solidFill>
              </a:rPr>
              <a:t>www.gseek.kr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94007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prstClr val="black"/>
                </a:solidFill>
              </a:rPr>
              <a:t>○ 수료증 발급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4251"/>
            <a:ext cx="5976664" cy="34802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688124" y="3356992"/>
            <a:ext cx="1332148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6012160" y="4036304"/>
            <a:ext cx="2664296" cy="550753"/>
          </a:xfrm>
          <a:prstGeom prst="wedgeRoundRectCallout">
            <a:avLst>
              <a:gd name="adj1" fmla="val -37208"/>
              <a:gd name="adj2" fmla="val -11000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학습 이수 완료 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,</a:t>
            </a:r>
          </a:p>
          <a:p>
            <a:r>
              <a:rPr lang="en-US" altLang="ko-KR" sz="1200" b="1" dirty="0" smtClean="0">
                <a:solidFill>
                  <a:prstClr val="black"/>
                </a:solidFill>
              </a:rPr>
              <a:t>‘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수료증 인쇄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를 클릭하여 인쇄한다</a:t>
            </a:r>
            <a:r>
              <a:rPr lang="en-US" altLang="ko-KR" sz="1200" b="1" dirty="0" smtClean="0">
                <a:solidFill>
                  <a:prstClr val="black"/>
                </a:solidFill>
              </a:rPr>
              <a:t>.</a:t>
            </a:r>
            <a:r>
              <a:rPr lang="ko-KR" altLang="en-US" sz="1200" b="1" dirty="0" smtClean="0">
                <a:solidFill>
                  <a:prstClr val="black"/>
                </a:solidFill>
              </a:rPr>
              <a:t> </a:t>
            </a:r>
            <a:endParaRPr lang="ko-KR" altLang="en-US" sz="12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64932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708920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3) </a:t>
            </a:r>
            <a:r>
              <a:rPr lang="ko-KR" altLang="en-US" sz="3000" b="1" dirty="0" smtClean="0"/>
              <a:t>교육부 중앙교육연수원 안내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612610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5122" name="Picture 2" descr="C:\Users\ok\Desktop\메인화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555896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364088" y="1988840"/>
            <a:ext cx="2448272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752081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6147" name="Picture 3" descr="C:\Users\ok\Desktop\기관정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08" y="1628800"/>
            <a:ext cx="59436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28184" y="3140968"/>
            <a:ext cx="2664296" cy="1152128"/>
          </a:xfrm>
          <a:prstGeom prst="wedgeRoundRectCallout">
            <a:avLst>
              <a:gd name="adj1" fmla="val -68980"/>
              <a:gd name="adj2" fmla="val -1377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시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기관정보 입력에서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근무기관 검색과 직급 검색을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했는데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존재하지 않는다면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일반인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검색하여 선택합니다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45908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708920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1) </a:t>
            </a:r>
            <a:r>
              <a:rPr lang="ko-KR" altLang="en-US" sz="3000" b="1" dirty="0" smtClean="0"/>
              <a:t>서울시 평생학습포털 안내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431576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 </a:t>
            </a:r>
            <a:endParaRPr lang="ko-KR" altLang="en-US" b="1" dirty="0"/>
          </a:p>
        </p:txBody>
      </p:sp>
      <p:pic>
        <p:nvPicPr>
          <p:cNvPr id="6147" name="Picture 3" descr="C:\Users\ok\Desktop\기관정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08" y="1628800"/>
            <a:ext cx="59436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28184" y="3140968"/>
            <a:ext cx="2664296" cy="1152128"/>
          </a:xfrm>
          <a:prstGeom prst="wedgeRoundRectCallout">
            <a:avLst>
              <a:gd name="adj1" fmla="val -68980"/>
              <a:gd name="adj2" fmla="val -1377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시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기관정보 입력에서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근무기관 검색과 직급 검색을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했는데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존재하지 않는다면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일반인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검색하여 선택합니다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1126238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7170" name="Picture 2" descr="C:\Users\ok\Desktop\과정안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20039"/>
            <a:ext cx="453650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32552" y="2640469"/>
            <a:ext cx="2664296" cy="1152128"/>
          </a:xfrm>
          <a:prstGeom prst="wedgeRoundRectCallout">
            <a:avLst>
              <a:gd name="adj1" fmla="val -28381"/>
              <a:gd name="adj2" fmla="val -7475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로그인 후</a:t>
            </a:r>
            <a:r>
              <a:rPr lang="en-US" altLang="ko-KR" sz="1200" b="1" dirty="0" smtClean="0"/>
              <a:t>,</a:t>
            </a:r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과정안내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  <p:pic>
        <p:nvPicPr>
          <p:cNvPr id="7173" name="Picture 5" descr="C:\Users\ok\Desktop\교육과정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59896"/>
            <a:ext cx="3995658" cy="311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688124" y="3208183"/>
            <a:ext cx="2664296" cy="1152128"/>
          </a:xfrm>
          <a:prstGeom prst="wedgeRoundRectCallout">
            <a:avLst>
              <a:gd name="adj1" fmla="val -58517"/>
              <a:gd name="adj2" fmla="val -5636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과정안내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– ‘</a:t>
            </a:r>
            <a:r>
              <a:rPr lang="ko-KR" altLang="en-US" sz="1200" b="1" dirty="0" smtClean="0"/>
              <a:t>교육과정안내</a:t>
            </a:r>
            <a:r>
              <a:rPr lang="en-US" altLang="ko-KR" sz="1200" b="1" dirty="0" smtClean="0"/>
              <a:t>’ </a:t>
            </a:r>
          </a:p>
          <a:p>
            <a:r>
              <a:rPr lang="ko-KR" altLang="en-US" sz="1200" b="1" dirty="0" smtClean="0"/>
              <a:t>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2832388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수강신청</a:t>
            </a:r>
            <a:endParaRPr lang="ko-KR" altLang="en-US" b="1" dirty="0"/>
          </a:p>
        </p:txBody>
      </p:sp>
      <p:pic>
        <p:nvPicPr>
          <p:cNvPr id="8194" name="Picture 2" descr="C:\Users\ok\Desktop\수강신청 교육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5782498" cy="422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251520" y="5129808"/>
            <a:ext cx="2664296" cy="1152128"/>
          </a:xfrm>
          <a:prstGeom prst="wedgeRoundRectCallout">
            <a:avLst>
              <a:gd name="adj1" fmla="val 60350"/>
              <a:gd name="adj2" fmla="val -5249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수강신청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41391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수강신청</a:t>
            </a:r>
            <a:endParaRPr lang="ko-KR" altLang="en-US" b="1" dirty="0"/>
          </a:p>
        </p:txBody>
      </p:sp>
      <p:pic>
        <p:nvPicPr>
          <p:cNvPr id="9218" name="Picture 2" descr="C:\Users\ok\Desktop\교육이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3"/>
            <a:ext cx="5667331" cy="528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248875" y="2973833"/>
            <a:ext cx="2664296" cy="1152128"/>
          </a:xfrm>
          <a:prstGeom prst="wedgeRoundRectCallout">
            <a:avLst>
              <a:gd name="adj1" fmla="val -81882"/>
              <a:gd name="adj2" fmla="val 3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수강신청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탭 클릭 후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err="1" smtClean="0"/>
              <a:t>과정명에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검색합니다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660232" y="4869160"/>
            <a:ext cx="2376264" cy="1152128"/>
          </a:xfrm>
          <a:prstGeom prst="wedgeRoundRectCallout">
            <a:avLst>
              <a:gd name="adj1" fmla="val -81882"/>
              <a:gd name="adj2" fmla="val 321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교육을 신청하여 </a:t>
            </a:r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차시</a:t>
            </a:r>
            <a:r>
              <a:rPr lang="ko-KR" altLang="en-US" sz="1200" b="1" dirty="0" smtClean="0"/>
              <a:t> 까지 학습 진행합니다</a:t>
            </a:r>
            <a:r>
              <a:rPr lang="en-US" altLang="ko-KR" sz="1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3616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교육부 중앙교육연수원 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(https://www.neti.go.kr/)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pic>
        <p:nvPicPr>
          <p:cNvPr id="10242" name="Picture 2" descr="C:\Users\ok\Desktop\수강확인증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64036"/>
            <a:ext cx="5922852" cy="325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694047" y="2694397"/>
            <a:ext cx="2202004" cy="1152128"/>
          </a:xfrm>
          <a:prstGeom prst="wedgeRoundRectCallout">
            <a:avLst>
              <a:gd name="adj1" fmla="val -62586"/>
              <a:gd name="adj2" fmla="val 3368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강의실 입장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하여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차시</a:t>
            </a:r>
            <a:r>
              <a:rPr lang="ko-KR" altLang="en-US" sz="1200" b="1" dirty="0" smtClean="0"/>
              <a:t> 까지 교육 완료합니다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694047" y="4077072"/>
            <a:ext cx="2202004" cy="1152128"/>
          </a:xfrm>
          <a:prstGeom prst="wedgeRoundRectCallout">
            <a:avLst>
              <a:gd name="adj1" fmla="val -62059"/>
              <a:gd name="adj2" fmla="val -1602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교육완료 이후</a:t>
            </a:r>
            <a:r>
              <a:rPr lang="en-US" altLang="ko-KR" sz="1200" b="1" dirty="0" smtClean="0"/>
              <a:t>,</a:t>
            </a:r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수강확인증 발급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 버튼 클릭하여 확인증 발급합니다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수강확인증은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수강확인</a:t>
            </a:r>
            <a:r>
              <a:rPr lang="ko-KR" altLang="en-US" b="1" dirty="0"/>
              <a:t>증</a:t>
            </a:r>
            <a:r>
              <a:rPr lang="ko-KR" altLang="en-US" b="1" dirty="0" smtClean="0"/>
              <a:t> 첨부하여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20861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636911"/>
            <a:ext cx="6336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 smtClean="0"/>
              <a:t>4) </a:t>
            </a:r>
            <a:r>
              <a:rPr lang="ko-KR" altLang="en-US" sz="3000" b="1" dirty="0" smtClean="0"/>
              <a:t>중앙아동보호전문기관 홈페이지 자료 활용 자체교육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145946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11266" name="Picture 2" descr="C:\Users\ok\Desktop\중앙메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66" y="1534980"/>
            <a:ext cx="5716440" cy="446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26588" y="4443473"/>
            <a:ext cx="2537200" cy="1314146"/>
          </a:xfrm>
          <a:prstGeom prst="wedgeRoundRectCallout">
            <a:avLst>
              <a:gd name="adj1" fmla="val 60838"/>
              <a:gd name="adj2" fmla="val -2369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중앙아동보호전문기관 홈페이지</a:t>
            </a:r>
            <a:endParaRPr lang="en-US" altLang="ko-KR" sz="1200" b="1" dirty="0" smtClean="0"/>
          </a:p>
          <a:p>
            <a:r>
              <a:rPr lang="ko-KR" altLang="en-US" sz="1200" b="1" dirty="0" err="1" smtClean="0"/>
              <a:t>메인화면에서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 교육자료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탭 클릭합니다</a:t>
            </a:r>
            <a:r>
              <a:rPr lang="en-US" altLang="ko-KR" sz="1200" b="1" dirty="0" smtClean="0"/>
              <a:t>.</a:t>
            </a:r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회원가입 하지 않습니다</a:t>
            </a:r>
            <a:r>
              <a:rPr lang="en-US" altLang="ko-KR" sz="1200" b="1" dirty="0" smtClean="0"/>
              <a:t>.)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203018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12291" name="Picture 3" descr="C:\Users\ok\Desktop\캡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85" y="1484784"/>
            <a:ext cx="6424728" cy="373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2309524" y="5085184"/>
            <a:ext cx="6222916" cy="1584176"/>
          </a:xfrm>
          <a:prstGeom prst="wedgeRoundRectCallout">
            <a:avLst>
              <a:gd name="adj1" fmla="val -27451"/>
              <a:gd name="adj2" fmla="val -7641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아래의 </a:t>
            </a:r>
            <a:r>
              <a:rPr lang="ko-KR" altLang="en-US" sz="1200" b="1" dirty="0" err="1" smtClean="0"/>
              <a:t>두가지</a:t>
            </a:r>
            <a:r>
              <a:rPr lang="ko-KR" altLang="en-US" sz="1200" b="1" dirty="0" smtClean="0"/>
              <a:t> 방법 중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선택하여 진행합니다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방법</a:t>
            </a:r>
            <a:r>
              <a:rPr lang="en-US" altLang="ko-KR" sz="1200" b="1" dirty="0" smtClean="0"/>
              <a:t>1) </a:t>
            </a:r>
            <a:r>
              <a:rPr lang="ko-KR" altLang="en-US" sz="1200" b="1" dirty="0" smtClean="0"/>
              <a:t>영상교육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교육영상은 공지 </a:t>
            </a:r>
            <a:r>
              <a:rPr lang="en-US" altLang="ko-KR" sz="1200" b="1" dirty="0" smtClean="0"/>
              <a:t>‘1’, ‘2’ </a:t>
            </a:r>
            <a:r>
              <a:rPr lang="ko-KR" altLang="en-US" sz="1200" b="1" dirty="0" smtClean="0"/>
              <a:t>중 선택하여 </a:t>
            </a:r>
            <a:r>
              <a:rPr lang="en-US" altLang="ko-KR" sz="1200" b="1" dirty="0" smtClean="0"/>
              <a:t>1~4</a:t>
            </a:r>
            <a:r>
              <a:rPr lang="ko-KR" altLang="en-US" sz="1200" b="1" dirty="0" smtClean="0"/>
              <a:t>강까지 모두 시청합니다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방법</a:t>
            </a:r>
            <a:r>
              <a:rPr lang="en-US" altLang="ko-KR" sz="1200" b="1" dirty="0" smtClean="0"/>
              <a:t>2) </a:t>
            </a:r>
            <a:r>
              <a:rPr lang="en-US" altLang="ko-KR" sz="1200" b="1" dirty="0" err="1" smtClean="0"/>
              <a:t>ppt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자료 활용 교육</a:t>
            </a:r>
            <a:endParaRPr lang="en-US" altLang="ko-KR" sz="1200" b="1" dirty="0"/>
          </a:p>
          <a:p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번 안내자료인 </a:t>
            </a:r>
            <a:r>
              <a:rPr lang="en-US" altLang="ko-KR" sz="1200" b="1" dirty="0" err="1" smtClean="0"/>
              <a:t>ppt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다운로드 받아 교육 진행합니다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2" name="순서도: 처리 1"/>
          <p:cNvSpPr/>
          <p:nvPr/>
        </p:nvSpPr>
        <p:spPr>
          <a:xfrm>
            <a:off x="2165508" y="2960611"/>
            <a:ext cx="288032" cy="28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/>
              <a:t>1</a:t>
            </a:r>
            <a:endParaRPr lang="ko-KR" altLang="en-US" b="1" dirty="0"/>
          </a:p>
        </p:txBody>
      </p:sp>
      <p:sp>
        <p:nvSpPr>
          <p:cNvPr id="9" name="순서도: 처리 8"/>
          <p:cNvSpPr/>
          <p:nvPr/>
        </p:nvSpPr>
        <p:spPr>
          <a:xfrm>
            <a:off x="5436096" y="2960611"/>
            <a:ext cx="288032" cy="288032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2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56024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</a:t>
            </a:r>
            <a:r>
              <a:rPr lang="ko-KR" altLang="en-US" sz="2000" b="1" dirty="0" smtClean="0">
                <a:solidFill>
                  <a:srgbClr val="0000FF"/>
                </a:solidFill>
              </a:rPr>
              <a:t>중앙아동보호전문기관 홈페이지</a:t>
            </a:r>
            <a:r>
              <a:rPr lang="en-US" altLang="ko-KR" sz="2000" b="1" dirty="0" smtClean="0">
                <a:solidFill>
                  <a:srgbClr val="0000FF"/>
                </a:solidFill>
              </a:rPr>
              <a:t>(http://www.korea1391.go.kr)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</a:t>
            </a:r>
            <a:r>
              <a:rPr lang="ko-KR" altLang="en-US" b="1" smtClean="0"/>
              <a:t>교육 결과보고</a:t>
            </a:r>
            <a:endParaRPr lang="ko-KR" altLang="en-US" b="1" dirty="0"/>
          </a:p>
        </p:txBody>
      </p:sp>
      <p:pic>
        <p:nvPicPr>
          <p:cNvPr id="13315" name="Picture 3" descr="C:\Users\ok\Desktop\결과보고서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77428"/>
            <a:ext cx="6257566" cy="292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148064" y="3463390"/>
            <a:ext cx="3312368" cy="1693802"/>
          </a:xfrm>
          <a:prstGeom prst="wedgeRoundRectCallout">
            <a:avLst>
              <a:gd name="adj1" fmla="val -63499"/>
              <a:gd name="adj2" fmla="val -5006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중앙아동보호전문기관 자료 활용하여 교육 진행한 경우</a:t>
            </a:r>
            <a:r>
              <a:rPr lang="en-US" altLang="ko-KR" sz="1200" b="1" dirty="0" smtClean="0"/>
              <a:t>, </a:t>
            </a:r>
            <a:r>
              <a:rPr lang="ko-KR" altLang="en-US" sz="1200" b="1" dirty="0" err="1" smtClean="0"/>
              <a:t>이수증</a:t>
            </a:r>
            <a:r>
              <a:rPr lang="ko-KR" altLang="en-US" sz="1200" b="1" dirty="0" smtClean="0"/>
              <a:t> 발급되지 않습니다</a:t>
            </a:r>
            <a:r>
              <a:rPr lang="en-US" altLang="ko-KR" sz="1200" b="1" dirty="0" smtClean="0"/>
              <a:t>.</a:t>
            </a:r>
          </a:p>
          <a:p>
            <a:endParaRPr lang="en-US" altLang="ko-KR" sz="1200" b="1" dirty="0"/>
          </a:p>
          <a:p>
            <a:r>
              <a:rPr lang="ko-KR" altLang="en-US" sz="1200" b="1" dirty="0" smtClean="0"/>
              <a:t>대신 첨부되어있는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결과보고서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다운로드 받아 작성하고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smtClean="0"/>
              <a:t>교육 받고 있는 사진과 교육 참석자 서명을 첨부하여 제출합니다</a:t>
            </a:r>
            <a:r>
              <a:rPr lang="en-US" altLang="ko-KR" sz="1200" b="1" dirty="0" smtClean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작성한 결과보고서는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제출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11346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C:\Users\ok\Desktop\회원가입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61668"/>
            <a:ext cx="33920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3568" y="940078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회원가입 후 로그인</a:t>
            </a:r>
            <a:endParaRPr lang="ko-KR" altLang="en-US" b="1" dirty="0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3995936" y="1865724"/>
            <a:ext cx="2537200" cy="756084"/>
          </a:xfrm>
          <a:prstGeom prst="wedgeRoundRectCallout">
            <a:avLst>
              <a:gd name="adj1" fmla="val -36724"/>
              <a:gd name="adj2" fmla="val -90886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회원가입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탭 클릭하고</a:t>
            </a:r>
            <a:r>
              <a:rPr lang="en-US" altLang="ko-KR" sz="1200" b="1" dirty="0" smtClean="0"/>
              <a:t>,</a:t>
            </a:r>
          </a:p>
        </p:txBody>
      </p:sp>
      <p:pic>
        <p:nvPicPr>
          <p:cNvPr id="2" name="Picture 2" descr="C:\Users\ok\Desktop\캡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49080"/>
            <a:ext cx="4528044" cy="22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868144" y="5282956"/>
            <a:ext cx="3096344" cy="756084"/>
          </a:xfrm>
          <a:prstGeom prst="wedgeRoundRectCallout">
            <a:avLst>
              <a:gd name="adj1" fmla="val -155195"/>
              <a:gd name="adj2" fmla="val 174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반드시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일반회원</a:t>
            </a:r>
            <a:r>
              <a:rPr lang="en-US" altLang="ko-KR" sz="1200" b="1" dirty="0" smtClean="0"/>
              <a:t>’</a:t>
            </a:r>
            <a:r>
              <a:rPr lang="ko-KR" altLang="en-US" sz="1200" b="1" dirty="0" smtClean="0"/>
              <a:t>으로 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회원가입하고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로그인 합니다</a:t>
            </a:r>
            <a:r>
              <a:rPr lang="en-US" altLang="ko-KR" sz="1200" b="1" dirty="0" smtClean="0"/>
              <a:t>.</a:t>
            </a:r>
          </a:p>
          <a:p>
            <a:r>
              <a:rPr lang="en-US" altLang="ko-KR" sz="1200" b="1" dirty="0" smtClean="0">
                <a:solidFill>
                  <a:srgbClr val="FF0000"/>
                </a:solidFill>
              </a:rPr>
              <a:t>*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기업회원 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가입시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 개인인증이 불가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검색</a:t>
            </a:r>
            <a:endParaRPr lang="ko-KR" altLang="en-US" b="1" dirty="0"/>
          </a:p>
        </p:txBody>
      </p:sp>
      <p:pic>
        <p:nvPicPr>
          <p:cNvPr id="2052" name="Picture 4" descr="C:\Users\ok\Desktop\캡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581498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6498552" y="4869160"/>
            <a:ext cx="2645448" cy="1440160"/>
          </a:xfrm>
          <a:prstGeom prst="wedgeRoundRectCallout">
            <a:avLst>
              <a:gd name="adj1" fmla="val -67050"/>
              <a:gd name="adj2" fmla="val -1157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메인화면에서</a:t>
            </a:r>
            <a:endParaRPr lang="en-US" altLang="ko-KR" sz="1200" b="1" dirty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사례로 배우는 아동학대 신고</a:t>
            </a:r>
            <a:r>
              <a:rPr lang="en-US" altLang="ko-KR" sz="1200" b="1" dirty="0" smtClean="0"/>
              <a:t>’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 중 </a:t>
            </a:r>
            <a:r>
              <a:rPr lang="ko-KR" altLang="en-US" sz="1200" b="1" dirty="0" err="1" smtClean="0"/>
              <a:t>택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하여 교육 이수한다</a:t>
            </a:r>
            <a:r>
              <a:rPr lang="en-US" altLang="ko-KR" sz="1200" b="1" dirty="0" smtClean="0"/>
              <a:t>.</a:t>
            </a:r>
            <a:r>
              <a:rPr lang="ko-KR" altLang="en-US" sz="1200" b="1" dirty="0" smtClean="0"/>
              <a:t> 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6312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51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수강 신청</a:t>
            </a:r>
            <a:endParaRPr lang="ko-KR" altLang="en-US" b="1" dirty="0"/>
          </a:p>
        </p:txBody>
      </p:sp>
      <p:pic>
        <p:nvPicPr>
          <p:cNvPr id="3075" name="Picture 3" descr="C:\Users\ok\Desktop\수강신청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71" y="1484784"/>
            <a:ext cx="44901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4572000" y="1916832"/>
            <a:ext cx="2645448" cy="1440160"/>
          </a:xfrm>
          <a:prstGeom prst="wedgeRoundRectCallout">
            <a:avLst>
              <a:gd name="adj1" fmla="val -99507"/>
              <a:gd name="adj2" fmla="val -460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err="1" smtClean="0"/>
              <a:t>메인화면에서</a:t>
            </a:r>
            <a:endParaRPr lang="en-US" altLang="ko-KR" sz="1200" b="1" dirty="0"/>
          </a:p>
          <a:p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사례로 배우는 아동학대 신고</a:t>
            </a:r>
            <a:r>
              <a:rPr lang="en-US" altLang="ko-KR" sz="1200" b="1" dirty="0" smtClean="0"/>
              <a:t>’</a:t>
            </a:r>
          </a:p>
          <a:p>
            <a:r>
              <a:rPr lang="ko-KR" altLang="en-US" sz="1200" b="1" dirty="0" smtClean="0"/>
              <a:t>혹은 </a:t>
            </a:r>
            <a:r>
              <a:rPr lang="en-US" altLang="ko-KR" sz="1200" b="1" dirty="0" smtClean="0"/>
              <a:t>‘</a:t>
            </a:r>
            <a:r>
              <a:rPr lang="ko-KR" altLang="en-US" sz="1200" b="1" dirty="0" smtClean="0"/>
              <a:t>아동학대 신고의무자</a:t>
            </a:r>
            <a:r>
              <a:rPr lang="en-US" altLang="ko-KR" sz="1200" b="1" dirty="0" smtClean="0"/>
              <a:t>’ </a:t>
            </a:r>
            <a:r>
              <a:rPr lang="ko-KR" altLang="en-US" sz="1200" b="1" dirty="0" smtClean="0"/>
              <a:t>교육 중 한 가지 선택하여 클릭한 후</a:t>
            </a:r>
            <a:r>
              <a:rPr lang="en-US" altLang="ko-KR" sz="1200" b="1" dirty="0" smtClean="0"/>
              <a:t>,</a:t>
            </a:r>
          </a:p>
          <a:p>
            <a:endParaRPr lang="en-US" altLang="ko-KR" sz="1200" b="1" dirty="0"/>
          </a:p>
          <a:p>
            <a:r>
              <a:rPr lang="ko-KR" altLang="en-US" sz="1200" b="1" dirty="0" smtClean="0"/>
              <a:t>수강신청 버튼을 누른다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749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94007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아동학대 신고의무자 교육 수강 신청</a:t>
            </a:r>
            <a:endParaRPr lang="ko-KR" altLang="en-US" b="1" dirty="0"/>
          </a:p>
        </p:txBody>
      </p:sp>
      <p:pic>
        <p:nvPicPr>
          <p:cNvPr id="4098" name="Picture 2" descr="C:\Users\ok\Desktop\수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382992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5148064" y="3140968"/>
            <a:ext cx="1951557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수강신청 후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smtClean="0"/>
              <a:t>학습하</a:t>
            </a:r>
            <a:r>
              <a:rPr lang="ko-KR" altLang="en-US" sz="1200" b="1" dirty="0"/>
              <a:t>기</a:t>
            </a:r>
            <a:r>
              <a:rPr lang="ko-KR" altLang="en-US" sz="1200" b="1" dirty="0" smtClean="0"/>
              <a:t> 버튼을 누르고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학습 진행합니다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4099" name="Picture 3" descr="C:\Users\ok\Desktop\강의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07" y="4293096"/>
            <a:ext cx="3954343" cy="227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모서리가 둥근 사각형 설명선 8"/>
          <p:cNvSpPr/>
          <p:nvPr/>
        </p:nvSpPr>
        <p:spPr>
          <a:xfrm>
            <a:off x="5038306" y="5661248"/>
            <a:ext cx="3062086" cy="720080"/>
          </a:xfrm>
          <a:prstGeom prst="wedgeRoundRectCallout">
            <a:avLst>
              <a:gd name="adj1" fmla="val -47216"/>
              <a:gd name="adj2" fmla="val -8152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이후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각 </a:t>
            </a:r>
            <a:r>
              <a:rPr lang="ko-KR" altLang="en-US" sz="1200" b="1" dirty="0" err="1" smtClean="0"/>
              <a:t>차시별</a:t>
            </a:r>
            <a:r>
              <a:rPr lang="ko-KR" altLang="en-US" sz="1200" b="1" dirty="0" smtClean="0"/>
              <a:t> 강의보기 버튼 클릭하여 </a:t>
            </a:r>
            <a:r>
              <a:rPr lang="en-US" altLang="ko-KR" sz="1200" b="1" dirty="0" smtClean="0"/>
              <a:t>4</a:t>
            </a:r>
            <a:r>
              <a:rPr lang="ko-KR" altLang="en-US" sz="1200" b="1" dirty="0" err="1" smtClean="0"/>
              <a:t>회차</a:t>
            </a:r>
            <a:r>
              <a:rPr lang="ko-KR" altLang="en-US" sz="1200" b="1" dirty="0" smtClean="0"/>
              <a:t> 교육까지 듣습니다</a:t>
            </a:r>
            <a:r>
              <a:rPr lang="en-US" altLang="ko-KR" sz="1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923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67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  <p:pic>
        <p:nvPicPr>
          <p:cNvPr id="14339" name="Picture 3" descr="C:\Users\ok\Desktop\내정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60334"/>
            <a:ext cx="6046068" cy="340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모서리가 둥근 사각형 설명선 7"/>
          <p:cNvSpPr/>
          <p:nvPr/>
        </p:nvSpPr>
        <p:spPr>
          <a:xfrm>
            <a:off x="179511" y="3284984"/>
            <a:ext cx="2734879" cy="460437"/>
          </a:xfrm>
          <a:prstGeom prst="wedgeRoundRectCallout">
            <a:avLst>
              <a:gd name="adj1" fmla="val 59081"/>
              <a:gd name="adj2" fmla="val 5413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온라인학습</a:t>
            </a:r>
            <a:r>
              <a:rPr lang="en-US" altLang="ko-KR" sz="1200" b="1" dirty="0"/>
              <a:t>&gt;</a:t>
            </a:r>
            <a:r>
              <a:rPr lang="ko-KR" altLang="en-US" sz="1200" b="1" dirty="0" err="1" smtClean="0"/>
              <a:t>내정보</a:t>
            </a:r>
            <a:r>
              <a:rPr lang="ko-KR" altLang="en-US" sz="1200" b="1" dirty="0" smtClean="0"/>
              <a:t> 탭 클릭합니다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14056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67544" y="47667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000" b="1" dirty="0">
                <a:solidFill>
                  <a:srgbClr val="0000FF"/>
                </a:solidFill>
              </a:rPr>
              <a:t>□ 서울시 평생학습포털 </a:t>
            </a:r>
            <a:r>
              <a:rPr lang="en-US" altLang="ko-KR" sz="2000" b="1" dirty="0">
                <a:solidFill>
                  <a:srgbClr val="0000FF"/>
                </a:solidFill>
              </a:rPr>
              <a:t>(</a:t>
            </a:r>
            <a:r>
              <a:rPr lang="en-US" altLang="ko-KR" sz="2000" b="1" u="sng" dirty="0">
                <a:solidFill>
                  <a:srgbClr val="0000FF"/>
                </a:solidFill>
              </a:rPr>
              <a:t>http://sll.seoul.go.kr</a:t>
            </a:r>
            <a:r>
              <a:rPr lang="en-US" altLang="ko-KR" sz="2000" b="1" dirty="0">
                <a:solidFill>
                  <a:srgbClr val="0000FF"/>
                </a:solidFill>
              </a:rPr>
              <a:t>)</a:t>
            </a:r>
            <a:endParaRPr lang="ko-KR" altLang="en-US" sz="20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7" y="940078"/>
            <a:ext cx="467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○ 수료증 발급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971600" y="5445224"/>
            <a:ext cx="7200800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발급받은 수료증은 출력하여 보관하고 있다가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아동학대 신고의무자 교육 결과보고서를 제출하라는 공문이 오면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공문 </a:t>
            </a:r>
            <a:r>
              <a:rPr lang="ko-KR" altLang="en-US" b="1" dirty="0" err="1" smtClean="0"/>
              <a:t>발신처로</a:t>
            </a:r>
            <a:r>
              <a:rPr lang="ko-KR" altLang="en-US" b="1" dirty="0" smtClean="0"/>
              <a:t> 결과보고서 작성하고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수료증 첨부하여 제출</a:t>
            </a:r>
            <a:endParaRPr lang="ko-KR" altLang="en-US" b="1" dirty="0"/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454336" y="3270789"/>
            <a:ext cx="2734879" cy="460437"/>
          </a:xfrm>
          <a:prstGeom prst="wedgeRoundRectCallout">
            <a:avLst>
              <a:gd name="adj1" fmla="val 62838"/>
              <a:gd name="adj2" fmla="val -388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b="1" dirty="0" smtClean="0"/>
              <a:t>수강강좌</a:t>
            </a:r>
            <a:r>
              <a:rPr lang="en-US" altLang="ko-KR" sz="1200" b="1" dirty="0" smtClean="0"/>
              <a:t>-</a:t>
            </a:r>
            <a:r>
              <a:rPr lang="ko-KR" altLang="en-US" sz="1200" b="1" dirty="0" smtClean="0"/>
              <a:t>종료된 강좌에서 수료증 발급합니다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14340" name="Picture 4" descr="C:\Users\ok\Desktop\캡처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01964"/>
            <a:ext cx="5324847" cy="325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827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715737"/>
            <a:ext cx="55446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 smtClean="0"/>
              <a:t>2) </a:t>
            </a:r>
            <a:r>
              <a:rPr lang="ko-KR" altLang="en-US" sz="3000" b="1" dirty="0" smtClean="0"/>
              <a:t>경기도 지식캠퍼스 안내</a:t>
            </a:r>
            <a:endParaRPr lang="ko-KR" alt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99156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877</Words>
  <Application>Microsoft Office PowerPoint</Application>
  <PresentationFormat>화면 슬라이드 쇼(4:3)</PresentationFormat>
  <Paragraphs>144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ok</dc:creator>
  <cp:lastModifiedBy>user</cp:lastModifiedBy>
  <cp:revision>29</cp:revision>
  <dcterms:created xsi:type="dcterms:W3CDTF">2019-02-26T03:44:27Z</dcterms:created>
  <dcterms:modified xsi:type="dcterms:W3CDTF">2019-10-24T09:11:01Z</dcterms:modified>
</cp:coreProperties>
</file>