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>
  <p:sldMasterIdLst>
    <p:sldMasterId id="2147483948" r:id="rId1"/>
  </p:sldMasterIdLst>
  <p:notesMasterIdLst>
    <p:notesMasterId r:id="rId4"/>
  </p:notesMasterIdLst>
  <p:sldIdLst>
    <p:sldId id="526" r:id="rId2"/>
    <p:sldId id="527" r:id="rId3"/>
  </p:sldIdLst>
  <p:sldSz cx="9906000" cy="6858000" type="A4"/>
  <p:notesSz cx="6735763" cy="9866313"/>
  <p:embeddedFontLst>
    <p:embeddedFont>
      <p:font typeface="LG스마트체 Regular" charset="-127"/>
      <p:regular r:id="rId5"/>
    </p:embeddedFont>
    <p:embeddedFont>
      <p:font typeface="맑은 고딕" pitchFamily="50" charset="-127"/>
      <p:regular r:id="rId6"/>
      <p:bold r:id="rId7"/>
    </p:embeddedFont>
    <p:embeddedFont>
      <p:font typeface="Arial Narrow" pitchFamily="34" charset="0"/>
      <p:regular r:id="rId8"/>
      <p:bold r:id="rId9"/>
      <p:italic r:id="rId10"/>
      <p:boldItalic r:id="rId11"/>
    </p:embeddedFont>
    <p:embeddedFont>
      <p:font typeface="LG Smart_H Regular" charset="-127"/>
      <p:regular r:id="rId12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55" userDrawn="1">
          <p15:clr>
            <a:srgbClr val="A4A3A4"/>
          </p15:clr>
        </p15:guide>
        <p15:guide id="3" orient="horz" pos="2115" userDrawn="1">
          <p15:clr>
            <a:srgbClr val="A4A3A4"/>
          </p15:clr>
        </p15:guide>
        <p15:guide id="4" pos="5705">
          <p15:clr>
            <a:srgbClr val="A4A3A4"/>
          </p15:clr>
        </p15:guide>
        <p15:guide id="5" pos="6136" userDrawn="1">
          <p15:clr>
            <a:srgbClr val="A4A3A4"/>
          </p15:clr>
        </p15:guide>
        <p15:guide id="6" pos="557" userDrawn="1">
          <p15:clr>
            <a:srgbClr val="A4A3A4"/>
          </p15:clr>
        </p15:guide>
        <p15:guide id="8" pos="3188" userDrawn="1">
          <p15:clr>
            <a:srgbClr val="A4A3A4"/>
          </p15:clr>
        </p15:guide>
        <p15:guide id="9" pos="3052" userDrawn="1">
          <p15:clr>
            <a:srgbClr val="A4A3A4"/>
          </p15:clr>
        </p15:guide>
        <p15:guide id="10" pos="104" userDrawn="1">
          <p15:clr>
            <a:srgbClr val="A4A3A4"/>
          </p15:clr>
        </p15:guide>
        <p15:guide id="11" orient="horz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F5F5F"/>
    <a:srgbClr val="B9164B"/>
    <a:srgbClr val="005591"/>
    <a:srgbClr val="CCCCFF"/>
    <a:srgbClr val="B40038"/>
    <a:srgbClr val="F3DDE4"/>
    <a:srgbClr val="A40033"/>
    <a:srgbClr val="F2BEB0"/>
    <a:srgbClr val="FDFFE5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3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3762" autoAdjust="0"/>
    <p:restoredTop sz="94678" autoAdjust="0"/>
  </p:normalViewPr>
  <p:slideViewPr>
    <p:cSldViewPr showGuides="1">
      <p:cViewPr varScale="1">
        <p:scale>
          <a:sx n="116" d="100"/>
          <a:sy n="116" d="100"/>
        </p:scale>
        <p:origin x="-1872" y="-96"/>
      </p:cViewPr>
      <p:guideLst>
        <p:guide orient="horz" pos="255"/>
        <p:guide orient="horz" pos="2115"/>
        <p:guide orient="horz" pos="2137"/>
        <p:guide pos="5705"/>
        <p:guide pos="6136"/>
        <p:guide pos="557"/>
        <p:guide pos="3188"/>
        <p:guide pos="3052"/>
        <p:guide pos="1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17993" cy="493789"/>
          </a:xfrm>
          <a:prstGeom prst="rect">
            <a:avLst/>
          </a:prstGeom>
        </p:spPr>
        <p:txBody>
          <a:bodyPr vert="horz" lIns="91040" tIns="45521" rIns="91040" bIns="45521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6203" y="2"/>
            <a:ext cx="2917993" cy="493789"/>
          </a:xfrm>
          <a:prstGeom prst="rect">
            <a:avLst/>
          </a:prstGeom>
        </p:spPr>
        <p:txBody>
          <a:bodyPr vert="horz" lIns="91040" tIns="45521" rIns="91040" bIns="45521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F3A8C033-5E36-4A4D-BB5A-9B9831A9D93D}" type="datetimeFigureOut">
              <a:rPr lang="ko-KR" altLang="en-US"/>
              <a:pPr>
                <a:defRPr/>
              </a:pPr>
              <a:t>2022-11-28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38188"/>
            <a:ext cx="5345113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40" tIns="45521" rIns="91040" bIns="45521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3" y="4687055"/>
            <a:ext cx="5389239" cy="4439368"/>
          </a:xfrm>
          <a:prstGeom prst="rect">
            <a:avLst/>
          </a:prstGeom>
        </p:spPr>
        <p:txBody>
          <a:bodyPr vert="horz" lIns="91040" tIns="45521" rIns="91040" bIns="45521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5" y="9370949"/>
            <a:ext cx="2917993" cy="493789"/>
          </a:xfrm>
          <a:prstGeom prst="rect">
            <a:avLst/>
          </a:prstGeom>
        </p:spPr>
        <p:txBody>
          <a:bodyPr vert="horz" lIns="91040" tIns="45521" rIns="91040" bIns="45521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6203" y="9370949"/>
            <a:ext cx="2917993" cy="493789"/>
          </a:xfrm>
          <a:prstGeom prst="rect">
            <a:avLst/>
          </a:prstGeom>
        </p:spPr>
        <p:txBody>
          <a:bodyPr vert="horz" lIns="91040" tIns="45521" rIns="91040" bIns="45521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1275E71-F04D-46F3-9CC6-0CFBA298DBB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916726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275E71-F04D-46F3-9CC6-0CFBA298DBBF}" type="slidenum">
              <a:rPr kumimoji="1" lang="ko-KR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0</a:t>
            </a:fld>
            <a:endParaRPr kumimoji="1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3303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275E71-F04D-46F3-9CC6-0CFBA298DBBF}" type="slidenum">
              <a:rPr kumimoji="1" lang="ko-KR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3829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"/>
          <p:cNvGrpSpPr/>
          <p:nvPr userDrawn="1"/>
        </p:nvGrpSpPr>
        <p:grpSpPr>
          <a:xfrm>
            <a:off x="431743" y="503237"/>
            <a:ext cx="9272662" cy="5482474"/>
            <a:chOff x="431743" y="503237"/>
            <a:chExt cx="9272662" cy="5482474"/>
          </a:xfrm>
        </p:grpSpPr>
        <p:grpSp>
          <p:nvGrpSpPr>
            <p:cNvPr id="3" name="Group 4"/>
            <p:cNvGrpSpPr>
              <a:grpSpLocks/>
            </p:cNvGrpSpPr>
            <p:nvPr userDrawn="1"/>
          </p:nvGrpSpPr>
          <p:grpSpPr bwMode="auto">
            <a:xfrm>
              <a:off x="431743" y="872373"/>
              <a:ext cx="7978832" cy="5113338"/>
              <a:chOff x="451" y="342"/>
              <a:chExt cx="5300" cy="3517"/>
            </a:xfrm>
          </p:grpSpPr>
          <p:pic>
            <p:nvPicPr>
              <p:cNvPr id="17" name="Picture 5"/>
              <p:cNvPicPr>
                <a:picLocks noChangeAspect="1" noChangeArrowheads="1"/>
              </p:cNvPicPr>
              <p:nvPr userDrawn="1"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 b="48337"/>
              <a:stretch>
                <a:fillRect/>
              </a:stretch>
            </p:blipFill>
            <p:spPr bwMode="auto">
              <a:xfrm>
                <a:off x="489" y="367"/>
                <a:ext cx="5262" cy="18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8" name="Picture 6"/>
              <p:cNvPicPr>
                <a:picLocks noChangeAspect="1" noChangeArrowheads="1"/>
              </p:cNvPicPr>
              <p:nvPr userDrawn="1"/>
            </p:nvPicPr>
            <p:blipFill>
              <a:blip cstate="print"/>
              <a:srcRect/>
              <a:stretch>
                <a:fillRect/>
              </a:stretch>
            </p:blipFill>
            <p:spPr bwMode="auto">
              <a:xfrm>
                <a:off x="3578" y="1180"/>
                <a:ext cx="1674" cy="413"/>
              </a:xfrm>
              <a:prstGeom prst="rect">
                <a:avLst/>
              </a:prstGeom>
              <a:noFill/>
            </p:spPr>
          </p:pic>
          <p:pic>
            <p:nvPicPr>
              <p:cNvPr id="19" name="Picture 5"/>
              <p:cNvPicPr>
                <a:picLocks noChangeAspect="1" noChangeArrowheads="1"/>
              </p:cNvPicPr>
              <p:nvPr userDrawn="1"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 r="48383"/>
              <a:stretch>
                <a:fillRect/>
              </a:stretch>
            </p:blipFill>
            <p:spPr bwMode="auto">
              <a:xfrm>
                <a:off x="451" y="342"/>
                <a:ext cx="2716" cy="35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1406983" name="Picture 7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53330" y="503237"/>
              <a:ext cx="2251075" cy="37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9" name="그림 8" descr="그림1.png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34871" y="3313018"/>
            <a:ext cx="5661213" cy="1667106"/>
          </a:xfrm>
          <a:prstGeom prst="rect">
            <a:avLst/>
          </a:prstGeom>
        </p:spPr>
      </p:pic>
      <p:graphicFrame>
        <p:nvGraphicFramePr>
          <p:cNvPr id="10" name="표 9"/>
          <p:cNvGraphicFramePr>
            <a:graphicFrameLocks noGrp="1"/>
          </p:cNvGraphicFramePr>
          <p:nvPr userDrawn="1"/>
        </p:nvGraphicFramePr>
        <p:xfrm>
          <a:off x="128589" y="241935"/>
          <a:ext cx="2891703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39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39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39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225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일반</a:t>
                      </a:r>
                      <a:endParaRPr lang="en-US" altLang="ko-KR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(General)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대외비</a:t>
                      </a:r>
                      <a:endParaRPr lang="en-US" altLang="ko-KR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(Confidential)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비밀</a:t>
                      </a:r>
                      <a:endParaRPr lang="en-US" altLang="ko-KR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(Secret)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1" name="타원 10"/>
          <p:cNvSpPr/>
          <p:nvPr userDrawn="1"/>
        </p:nvSpPr>
        <p:spPr bwMode="auto">
          <a:xfrm>
            <a:off x="126973" y="221671"/>
            <a:ext cx="968375" cy="43279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돋움" pitchFamily="50" charset="-127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ECE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29644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78" r:id="rId2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tabLst>
          <a:tab pos="8116888" algn="r"/>
        </a:tabLst>
        <a:defRPr kumimoji="1"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tabLst>
          <a:tab pos="8116888" algn="r"/>
        </a:tabLst>
        <a:defRPr kumimoji="1" sz="1600" b="1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tabLst>
          <a:tab pos="8116888" algn="r"/>
        </a:tabLst>
        <a:defRPr kumimoji="1" sz="1600" b="1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tabLst>
          <a:tab pos="8116888" algn="r"/>
        </a:tabLst>
        <a:defRPr kumimoji="1" sz="1600" b="1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tabLst>
          <a:tab pos="8116888" algn="r"/>
        </a:tabLst>
        <a:defRPr kumimoji="1" sz="1600" b="1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tabLst>
          <a:tab pos="8116888" algn="r"/>
        </a:tabLst>
        <a:defRPr kumimoji="1" sz="1600" b="1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tabLst>
          <a:tab pos="8116888" algn="r"/>
        </a:tabLst>
        <a:defRPr kumimoji="1" sz="1600" b="1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tabLst>
          <a:tab pos="8116888" algn="r"/>
        </a:tabLst>
        <a:defRPr kumimoji="1" sz="1600" b="1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tabLst>
          <a:tab pos="8116888" algn="r"/>
        </a:tabLst>
        <a:defRPr kumimoji="1" sz="1600" b="1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defRPr kumimoji="1" sz="1600" b="1">
          <a:solidFill>
            <a:schemeClr val="tx1"/>
          </a:solidFill>
          <a:latin typeface="+mn-lt"/>
          <a:ea typeface="+mn-ea"/>
          <a:cs typeface="+mn-cs"/>
        </a:defRPr>
      </a:lvl1pPr>
      <a:lvl2pPr marL="358775" indent="-357188" algn="l" rtl="0" eaLnBrk="0" fontAlgn="base" latinLnBrk="1" hangingPunct="0">
        <a:spcBef>
          <a:spcPct val="150000"/>
        </a:spcBef>
        <a:spcAft>
          <a:spcPct val="0"/>
        </a:spcAft>
        <a:buClr>
          <a:srgbClr val="C81860"/>
        </a:buClr>
        <a:buSzPct val="80000"/>
        <a:buFont typeface="Wingdings" pitchFamily="2" charset="2"/>
        <a:buChar char="n"/>
        <a:defRPr kumimoji="1" sz="1400" b="1">
          <a:solidFill>
            <a:schemeClr val="tx1"/>
          </a:solidFill>
          <a:latin typeface="+mn-lt"/>
          <a:ea typeface="+mn-ea"/>
        </a:defRPr>
      </a:lvl2pPr>
      <a:lvl3pPr marL="681038" indent="-207963" algn="l" rtl="0" eaLnBrk="0" fontAlgn="base" latinLnBrk="1" hangingPunct="0">
        <a:spcBef>
          <a:spcPct val="50000"/>
        </a:spcBef>
        <a:spcAft>
          <a:spcPct val="0"/>
        </a:spcAft>
        <a:buChar char="•"/>
        <a:defRPr kumimoji="1" sz="1400" b="1">
          <a:solidFill>
            <a:schemeClr val="tx1"/>
          </a:solidFill>
          <a:latin typeface="+mn-lt"/>
          <a:ea typeface="+mn-ea"/>
        </a:defRPr>
      </a:lvl3pPr>
      <a:lvl4pPr marL="1023938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400" b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20000"/>
                <a:lumOff val="80000"/>
              </a:schemeClr>
            </a:gs>
            <a:gs pos="46000">
              <a:schemeClr val="accent4">
                <a:lumMod val="95000"/>
                <a:lumOff val="5000"/>
              </a:schemeClr>
            </a:gs>
            <a:gs pos="100000">
              <a:schemeClr val="accent4">
                <a:lumMod val="6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 Box 20"/>
          <p:cNvSpPr txBox="1">
            <a:spLocks noChangeArrowheads="1"/>
          </p:cNvSpPr>
          <p:nvPr/>
        </p:nvSpPr>
        <p:spPr bwMode="auto">
          <a:xfrm>
            <a:off x="1453554" y="1538254"/>
            <a:ext cx="471283" cy="815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solidFill>
                    <a:srgbClr val="00CC99">
                      <a:alpha val="0"/>
                    </a:srgbClr>
                  </a:solidFill>
                </a:ln>
                <a:effectLst/>
                <a:uLnTx/>
                <a:uFillTx/>
                <a:latin typeface="+mn-lt"/>
                <a:cs typeface="Arial" panose="020B0604020202020204" pitchFamily="34" charset="0"/>
              </a:rPr>
              <a:t>1976.</a:t>
            </a:r>
          </a:p>
          <a:p>
            <a:pPr marL="0" marR="0" lvl="0" indent="0" algn="l" defTabSz="9144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kern="0" dirty="0">
                <a:ln>
                  <a:solidFill>
                    <a:srgbClr val="00CC99">
                      <a:alpha val="0"/>
                    </a:srgbClr>
                  </a:solidFill>
                </a:ln>
                <a:latin typeface="+mn-lt"/>
                <a:cs typeface="Arial" panose="020B0604020202020204" pitchFamily="34" charset="0"/>
              </a:rPr>
              <a:t>1977.</a:t>
            </a:r>
          </a:p>
          <a:p>
            <a:pPr marL="0" marR="0" lvl="0" indent="0" algn="l" defTabSz="9144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solidFill>
                    <a:srgbClr val="00CC99">
                      <a:alpha val="0"/>
                    </a:srgbClr>
                  </a:solidFill>
                </a:ln>
                <a:effectLst/>
                <a:uLnTx/>
                <a:uFillTx/>
                <a:latin typeface="+mn-lt"/>
                <a:cs typeface="Arial" panose="020B0604020202020204" pitchFamily="34" charset="0"/>
              </a:rPr>
              <a:t>1978.</a:t>
            </a:r>
          </a:p>
        </p:txBody>
      </p:sp>
      <p:sp>
        <p:nvSpPr>
          <p:cNvPr id="86" name="Text Box 20"/>
          <p:cNvSpPr txBox="1">
            <a:spLocks noChangeArrowheads="1"/>
          </p:cNvSpPr>
          <p:nvPr/>
        </p:nvSpPr>
        <p:spPr bwMode="auto">
          <a:xfrm>
            <a:off x="2359235" y="1551982"/>
            <a:ext cx="2735116" cy="812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kumimoji="0" lang="en-US" altLang="ko-KR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rPr>
              <a:t>PVC Paste</a:t>
            </a:r>
            <a:r>
              <a:rPr kumimoji="0" lang="ko-KR" altLang="en-US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rPr>
              <a:t>공장 준공</a:t>
            </a:r>
            <a:endParaRPr kumimoji="0" lang="en-US" altLang="ko-KR" sz="1400" b="0" kern="0" dirty="0">
              <a:ln>
                <a:solidFill>
                  <a:srgbClr val="00CC99">
                    <a:alpha val="0"/>
                  </a:srgbClr>
                </a:solidFill>
              </a:ln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kumimoji="0" lang="en-US" altLang="ko-KR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rPr>
              <a:t>PVC Straight</a:t>
            </a:r>
            <a:r>
              <a:rPr kumimoji="0" lang="ko-KR" altLang="en-US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rPr>
              <a:t>공장 준공</a:t>
            </a:r>
            <a:endParaRPr kumimoji="0" lang="en-US" altLang="ko-KR" sz="1400" b="0" i="0" u="none" strike="noStrike" kern="0" cap="none" spc="0" normalizeH="0" baseline="0" noProof="0" dirty="0">
              <a:ln>
                <a:solidFill>
                  <a:srgbClr val="00CC99">
                    <a:alpha val="0"/>
                  </a:srgbClr>
                </a:solidFill>
              </a:ln>
              <a:solidFill>
                <a:srgbClr val="000000"/>
              </a:solidFill>
              <a:effectLst/>
              <a:uLnTx/>
              <a:uFillTx/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kumimoji="0" lang="en-US" altLang="ko-KR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rPr>
              <a:t>ABS</a:t>
            </a:r>
            <a:r>
              <a:rPr kumimoji="0" lang="ko-KR" altLang="en-US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rPr>
              <a:t>공장 준공</a:t>
            </a:r>
            <a:endParaRPr kumimoji="0" lang="ko-KR" altLang="en-US" sz="1400" b="0" i="0" u="none" strike="noStrike" kern="0" cap="none" spc="0" normalizeH="0" baseline="0" noProof="0" dirty="0">
              <a:ln>
                <a:solidFill>
                  <a:srgbClr val="00CC99">
                    <a:alpha val="0"/>
                  </a:srgbClr>
                </a:solidFill>
              </a:ln>
              <a:solidFill>
                <a:srgbClr val="000000"/>
              </a:solidFill>
              <a:effectLst/>
              <a:uLnTx/>
              <a:uFillTx/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90" name="그룹 89"/>
          <p:cNvGrpSpPr/>
          <p:nvPr/>
        </p:nvGrpSpPr>
        <p:grpSpPr>
          <a:xfrm>
            <a:off x="1453553" y="3104965"/>
            <a:ext cx="3809279" cy="1399884"/>
            <a:chOff x="3872880" y="2413354"/>
            <a:chExt cx="5766708" cy="1399884"/>
          </a:xfrm>
        </p:grpSpPr>
        <p:sp>
          <p:nvSpPr>
            <p:cNvPr id="91" name="Text Box 20"/>
            <p:cNvSpPr txBox="1">
              <a:spLocks noChangeArrowheads="1"/>
            </p:cNvSpPr>
            <p:nvPr/>
          </p:nvSpPr>
          <p:spPr bwMode="auto">
            <a:xfrm>
              <a:off x="3872880" y="2437220"/>
              <a:ext cx="568677" cy="1376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1pPr>
              <a:lvl2pPr marL="742950" indent="-28575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2pPr>
              <a:lvl3pPr marL="1143000" indent="-22860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3pPr>
              <a:lvl4pPr marL="1600200" indent="-22860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4pPr>
              <a:lvl5pPr marL="2057400" indent="-22860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9pPr>
            </a:lstStyle>
            <a:p>
              <a:pPr marL="0" marR="0" lvl="0" indent="0" algn="l" defTabSz="914400" rtl="0" eaLnBrk="1" fontAlgn="base" latinLnBrk="1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0" cap="none" spc="0" normalizeH="0" baseline="0" noProof="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1990.</a:t>
              </a:r>
            </a:p>
            <a:p>
              <a:pPr marL="0" marR="0" lvl="0" indent="0" algn="l" defTabSz="914400" rtl="0" eaLnBrk="1" fontAlgn="base" latinLnBrk="1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0" cap="none" spc="0" normalizeH="0" baseline="0" noProof="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1992.</a:t>
              </a:r>
            </a:p>
            <a:p>
              <a:pPr marL="0" marR="0" lvl="0" indent="0" algn="l" defTabSz="914400" rtl="0" eaLnBrk="1" fontAlgn="base" latinLnBrk="1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kern="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latin typeface="+mn-lt"/>
                  <a:cs typeface="Arial" panose="020B0604020202020204" pitchFamily="34" charset="0"/>
                </a:rPr>
                <a:t>1993.</a:t>
              </a:r>
            </a:p>
            <a:p>
              <a:pPr marL="0" marR="0" lvl="0" indent="0" algn="l" defTabSz="914400" rtl="0" eaLnBrk="1" fontAlgn="base" latinLnBrk="1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0" cap="none" spc="0" normalizeH="0" baseline="0" noProof="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1995.</a:t>
              </a:r>
            </a:p>
            <a:p>
              <a:pPr marL="0" marR="0" lvl="0" indent="0" algn="l" defTabSz="914400" rtl="0" eaLnBrk="1" fontAlgn="base" latinLnBrk="1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kern="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latin typeface="+mn-lt"/>
                  <a:cs typeface="Arial" panose="020B0604020202020204" pitchFamily="34" charset="0"/>
                </a:rPr>
                <a:t>1998.</a:t>
              </a:r>
              <a:endParaRPr kumimoji="0" lang="en-US" altLang="ko-KR" sz="1400" b="1" i="0" u="none" strike="noStrike" kern="0" cap="none" spc="0" normalizeH="0" baseline="0" noProof="0" dirty="0">
                <a:ln>
                  <a:solidFill>
                    <a:srgbClr val="00CC99">
                      <a:alpha val="0"/>
                    </a:srgbClr>
                  </a:solidFill>
                </a:ln>
                <a:effectLst/>
                <a:uLnTx/>
                <a:uFillTx/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92" name="Text Box 20"/>
            <p:cNvSpPr txBox="1">
              <a:spLocks noChangeArrowheads="1"/>
            </p:cNvSpPr>
            <p:nvPr/>
          </p:nvSpPr>
          <p:spPr bwMode="auto">
            <a:xfrm>
              <a:off x="5246190" y="2413354"/>
              <a:ext cx="4393398" cy="1373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1pPr>
              <a:lvl2pPr marL="742950" indent="-28575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2pPr>
              <a:lvl3pPr marL="1143000" indent="-22860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3pPr>
              <a:lvl4pPr marL="1600200" indent="-22860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4pPr>
              <a:lvl5pPr marL="2057400" indent="-22860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lnSpc>
                  <a:spcPct val="130000"/>
                </a:lnSpc>
                <a:defRPr/>
              </a:pPr>
              <a:r>
                <a:rPr kumimoji="0" lang="en-US" altLang="ko-KR" sz="1400" b="0" kern="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solidFill>
                    <a:srgbClr val="000000"/>
                  </a:solidFill>
                  <a:cs typeface="Arial" panose="020B0604020202020204" pitchFamily="34" charset="0"/>
                </a:rPr>
                <a:t>LDPE, 2AA</a:t>
              </a:r>
              <a:r>
                <a:rPr kumimoji="0" lang="ko-KR" altLang="en-US" sz="1400" b="0" kern="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solidFill>
                    <a:srgbClr val="000000"/>
                  </a:solidFill>
                  <a:cs typeface="Arial" panose="020B0604020202020204" pitchFamily="34" charset="0"/>
                </a:rPr>
                <a:t>공장 준공</a:t>
              </a:r>
            </a:p>
            <a:p>
              <a:pPr eaLnBrk="1" hangingPunct="1">
                <a:lnSpc>
                  <a:spcPct val="130000"/>
                </a:lnSpc>
                <a:defRPr/>
              </a:pPr>
              <a:r>
                <a:rPr kumimoji="0" lang="en-US" altLang="ko-KR" sz="1400" b="0" kern="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solidFill>
                    <a:srgbClr val="000000"/>
                  </a:solidFill>
                  <a:cs typeface="Arial" panose="020B0604020202020204" pitchFamily="34" charset="0"/>
                </a:rPr>
                <a:t>MBS</a:t>
              </a:r>
              <a:r>
                <a:rPr kumimoji="0" lang="ko-KR" altLang="en-US" sz="1400" b="0" kern="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solidFill>
                    <a:srgbClr val="000000"/>
                  </a:solidFill>
                  <a:cs typeface="Arial" panose="020B0604020202020204" pitchFamily="34" charset="0"/>
                </a:rPr>
                <a:t>공장 준공</a:t>
              </a:r>
              <a:endParaRPr kumimoji="0" lang="en-US" altLang="ko-KR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endParaRPr>
            </a:p>
            <a:p>
              <a:pPr lvl="0" eaLnBrk="1" hangingPunct="1">
                <a:lnSpc>
                  <a:spcPct val="130000"/>
                </a:lnSpc>
                <a:defRPr/>
              </a:pPr>
              <a:r>
                <a:rPr kumimoji="0" lang="en-US" altLang="ko-KR" sz="1400" b="0" kern="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solidFill>
                    <a:srgbClr val="000000"/>
                  </a:solidFill>
                  <a:cs typeface="Arial" panose="020B0604020202020204" pitchFamily="34" charset="0"/>
                </a:rPr>
                <a:t>IPA</a:t>
              </a:r>
              <a:r>
                <a:rPr kumimoji="0" lang="ko-KR" altLang="en-US" sz="1400" b="0" kern="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solidFill>
                    <a:srgbClr val="000000"/>
                  </a:solidFill>
                  <a:cs typeface="Arial" panose="020B0604020202020204" pitchFamily="34" charset="0"/>
                </a:rPr>
                <a:t>공장 준공 </a:t>
              </a:r>
              <a:endParaRPr kumimoji="0" lang="en-US" altLang="ko-KR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endParaRPr>
            </a:p>
            <a:p>
              <a:pPr lvl="0" eaLnBrk="1" hangingPunct="1">
                <a:lnSpc>
                  <a:spcPct val="130000"/>
                </a:lnSpc>
                <a:defRPr/>
              </a:pPr>
              <a:r>
                <a:rPr kumimoji="0" lang="en-US" altLang="ko-KR" sz="1400" b="0" kern="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solidFill>
                    <a:srgbClr val="000000"/>
                  </a:solidFill>
                  <a:cs typeface="Arial" panose="020B0604020202020204" pitchFamily="34" charset="0"/>
                </a:rPr>
                <a:t>SBL</a:t>
              </a:r>
              <a:r>
                <a:rPr kumimoji="0" lang="ko-KR" altLang="en-US" sz="1400" b="0" kern="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solidFill>
                    <a:srgbClr val="000000"/>
                  </a:solidFill>
                  <a:cs typeface="Arial" panose="020B0604020202020204" pitchFamily="34" charset="0"/>
                </a:rPr>
                <a:t>공장 준공</a:t>
              </a:r>
              <a:endParaRPr kumimoji="0" lang="en-US" altLang="ko-KR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endParaRPr>
            </a:p>
            <a:p>
              <a:pPr lvl="0" eaLnBrk="1" hangingPunct="1">
                <a:lnSpc>
                  <a:spcPct val="130000"/>
                </a:lnSpc>
                <a:defRPr/>
              </a:pPr>
              <a:r>
                <a:rPr kumimoji="0" lang="en-US" altLang="ko-KR" sz="1400" b="0" kern="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solidFill>
                    <a:srgbClr val="000000"/>
                  </a:solidFill>
                  <a:cs typeface="Arial" panose="020B0604020202020204" pitchFamily="34" charset="0"/>
                </a:rPr>
                <a:t>SBS</a:t>
              </a:r>
              <a:r>
                <a:rPr kumimoji="0" lang="ko-KR" altLang="en-US" sz="1400" b="0" kern="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solidFill>
                    <a:srgbClr val="000000"/>
                  </a:solidFill>
                  <a:cs typeface="Arial" panose="020B0604020202020204" pitchFamily="34" charset="0"/>
                </a:rPr>
                <a:t>공장 준공</a:t>
              </a:r>
              <a:r>
                <a:rPr kumimoji="0" lang="ko-KR" altLang="en-US" sz="1400" b="0" i="0" u="none" strike="noStrike" kern="0" cap="none" spc="0" normalizeH="0" baseline="0" noProof="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96" name="그룹 46"/>
          <p:cNvGrpSpPr/>
          <p:nvPr/>
        </p:nvGrpSpPr>
        <p:grpSpPr>
          <a:xfrm>
            <a:off x="5330234" y="1538747"/>
            <a:ext cx="4267284" cy="4636133"/>
            <a:chOff x="5516384" y="1857364"/>
            <a:chExt cx="4176000" cy="2923200"/>
          </a:xfrm>
        </p:grpSpPr>
        <p:pic>
          <p:nvPicPr>
            <p:cNvPr id="97" name="그림 96" descr="화치단지.jpg"/>
            <p:cNvPicPr>
              <a:picLocks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516384" y="1857364"/>
              <a:ext cx="4176000" cy="2923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8" name="Text Box 151"/>
            <p:cNvSpPr txBox="1">
              <a:spLocks noChangeArrowheads="1"/>
            </p:cNvSpPr>
            <p:nvPr/>
          </p:nvSpPr>
          <p:spPr bwMode="auto">
            <a:xfrm>
              <a:off x="6933564" y="4533356"/>
              <a:ext cx="1362029" cy="211172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맑은 고딕" panose="020B0503020000020004" pitchFamily="50" charset="-127"/>
                  <a:cs typeface="Arial" panose="020B0604020202020204" pitchFamily="34" charset="0"/>
                </a:rPr>
                <a:t>화치단지 전경 </a:t>
              </a:r>
              <a:endParaRPr kumimoji="1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49" name="제목 42">
            <a:extLst>
              <a:ext uri="{FF2B5EF4-FFF2-40B4-BE49-F238E27FC236}">
                <a16:creationId xmlns:a16="http://schemas.microsoft.com/office/drawing/2014/main" xmlns="" id="{FA598E18-E7C9-4F80-9E7A-EBED93D5B188}"/>
              </a:ext>
            </a:extLst>
          </p:cNvPr>
          <p:cNvSpPr txBox="1">
            <a:spLocks/>
          </p:cNvSpPr>
          <p:nvPr/>
        </p:nvSpPr>
        <p:spPr>
          <a:xfrm>
            <a:off x="0" y="-35373"/>
            <a:ext cx="9906000" cy="1240529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8116888" algn="r"/>
              </a:tabLst>
              <a:defRPr kumimoji="1" sz="1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8116888" algn="r"/>
              </a:tabLst>
              <a:defRPr kumimoji="1" sz="1600" b="1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8116888" algn="r"/>
              </a:tabLst>
              <a:defRPr kumimoji="1" sz="1600" b="1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8116888" algn="r"/>
              </a:tabLst>
              <a:defRPr kumimoji="1" sz="1600" b="1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8116888" algn="r"/>
              </a:tabLst>
              <a:defRPr kumimoji="1" sz="1600" b="1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tabLst>
                <a:tab pos="8116888" algn="r"/>
              </a:tabLst>
              <a:defRPr kumimoji="1" sz="1600" b="1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tabLst>
                <a:tab pos="8116888" algn="r"/>
              </a:tabLst>
              <a:defRPr kumimoji="1" sz="1600" b="1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tabLst>
                <a:tab pos="8116888" algn="r"/>
              </a:tabLst>
              <a:defRPr kumimoji="1" sz="1600" b="1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tabLst>
                <a:tab pos="8116888" algn="r"/>
              </a:tabLst>
              <a:defRPr kumimoji="1" sz="1600" b="1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sz="20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rgbClr val="C00000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   LG</a:t>
            </a:r>
            <a:r>
              <a:rPr lang="ko-KR" altLang="en-US" sz="20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rgbClr val="C00000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화학</a:t>
            </a:r>
            <a:r>
              <a:rPr lang="en-US" altLang="ko-KR" sz="20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rgbClr val="C00000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20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rgbClr val="C00000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여수공장</a:t>
            </a:r>
            <a:r>
              <a:rPr lang="en-US" altLang="ko-KR" sz="20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rgbClr val="C00000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-</a:t>
            </a:r>
            <a:r>
              <a:rPr lang="ko-KR" altLang="en-US" sz="20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rgbClr val="C00000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화치</a:t>
            </a:r>
            <a:r>
              <a:rPr lang="en-US" altLang="ko-KR" sz="20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rgbClr val="C00000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) </a:t>
            </a:r>
            <a:r>
              <a:rPr lang="ko-KR" altLang="en-US" sz="20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rgbClr val="C00000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소개</a:t>
            </a:r>
            <a:endParaRPr lang="en-US" altLang="ko-KR" sz="2000" b="0" kern="0" spc="-50" dirty="0">
              <a:ln w="3175">
                <a:solidFill>
                  <a:prstClr val="white">
                    <a:alpha val="0"/>
                  </a:prstClr>
                </a:solidFill>
                <a:miter lim="800000"/>
              </a:ln>
              <a:solidFill>
                <a:srgbClr val="C00000"/>
              </a:solidFill>
              <a:latin typeface="+mn-lt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    1976</a:t>
            </a:r>
            <a:r>
              <a:rPr lang="ko-KR" altLang="en-US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년 </a:t>
            </a: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PVC</a:t>
            </a:r>
            <a:r>
              <a:rPr lang="ko-KR" altLang="en-US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공장 준공을 시작으로 지속적인 신증설을 추진하며 성장하고 있습니다</a:t>
            </a: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. </a:t>
            </a:r>
            <a:r>
              <a:rPr lang="ko-KR" altLang="en-US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화치단지에서는 </a:t>
            </a: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PVC, ABS, </a:t>
            </a:r>
          </a:p>
          <a:p>
            <a:pPr>
              <a:lnSpc>
                <a:spcPct val="130000"/>
              </a:lnSpc>
            </a:pP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    </a:t>
            </a:r>
            <a:r>
              <a:rPr lang="ko-KR" altLang="en-US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합성고무 등 합성수지 소재를 생산하고 있습니다</a:t>
            </a: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. </a:t>
            </a:r>
            <a:r>
              <a:rPr lang="ko-KR" altLang="en-US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당사는 </a:t>
            </a: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‘</a:t>
            </a:r>
            <a:r>
              <a:rPr lang="ko-KR" altLang="en-US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안전하고 친환경적인 사업장 실현</a:t>
            </a: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’</a:t>
            </a:r>
            <a:r>
              <a:rPr lang="ko-KR" altLang="en-US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을 위해 </a:t>
            </a: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‘</a:t>
            </a:r>
            <a:r>
              <a:rPr lang="ko-KR" altLang="en-US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절대안전 </a:t>
            </a:r>
            <a:endParaRPr lang="en-US" altLang="ko-KR" sz="1500" b="0" kern="0" spc="-50" dirty="0">
              <a:ln w="3175">
                <a:solidFill>
                  <a:prstClr val="white">
                    <a:alpha val="0"/>
                  </a:prstClr>
                </a:solidFill>
                <a:miter lim="800000"/>
              </a:ln>
              <a:solidFill>
                <a:schemeClr val="tx1"/>
              </a:solidFill>
              <a:latin typeface="+mn-lt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    </a:t>
            </a:r>
            <a:r>
              <a:rPr lang="ko-KR" altLang="en-US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확보</a:t>
            </a: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, Green </a:t>
            </a:r>
            <a:r>
              <a:rPr lang="ko-KR" altLang="en-US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사업장 조성</a:t>
            </a: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선행적 보건 증진</a:t>
            </a: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’</a:t>
            </a:r>
            <a:r>
              <a:rPr lang="ko-KR" altLang="en-US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 이라는 핵심사업 중심으로 </a:t>
            </a: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SH&amp;E </a:t>
            </a:r>
            <a:r>
              <a:rPr lang="ko-KR" altLang="en-US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활동을 추진하고 있습니다</a:t>
            </a: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화살표: 오각형 2">
            <a:extLst>
              <a:ext uri="{FF2B5EF4-FFF2-40B4-BE49-F238E27FC236}">
                <a16:creationId xmlns:a16="http://schemas.microsoft.com/office/drawing/2014/main" xmlns="" id="{5E123CDD-604A-4DC7-8A58-6D734E50921D}"/>
              </a:ext>
            </a:extLst>
          </p:cNvPr>
          <p:cNvSpPr/>
          <p:nvPr/>
        </p:nvSpPr>
        <p:spPr bwMode="auto">
          <a:xfrm rot="5400000">
            <a:off x="-1761749" y="3555015"/>
            <a:ext cx="5040562" cy="900101"/>
          </a:xfrm>
          <a:prstGeom prst="homePlate">
            <a:avLst/>
          </a:prstGeom>
          <a:gradFill flip="none" rotWithShape="1">
            <a:gsLst>
              <a:gs pos="1770">
                <a:schemeClr val="bg2">
                  <a:lumMod val="20000"/>
                  <a:lumOff val="80000"/>
                </a:schemeClr>
              </a:gs>
              <a:gs pos="52000">
                <a:schemeClr val="bg2">
                  <a:lumMod val="7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굴림" pitchFamily="50" charset="-127"/>
            </a:endParaRP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366942" y="1619220"/>
            <a:ext cx="80563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700" i="1" u="none" strike="noStrike" kern="0" cap="none" spc="0" normalizeH="0" baseline="0" noProof="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1976</a:t>
            </a:r>
            <a:endParaRPr kumimoji="1" lang="ko-KR" altLang="en-US" sz="1700" i="1" u="none" strike="noStrike" kern="0" cap="none" spc="0" normalizeH="0" baseline="0" noProof="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A22CC6CD-D0BD-47D2-84CC-A5D36BB21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941" y="2447311"/>
            <a:ext cx="80563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700" i="1" u="none" strike="noStrike" kern="0" cap="none" spc="0" normalizeH="0" baseline="0" noProof="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1980</a:t>
            </a:r>
            <a:endParaRPr kumimoji="1" lang="ko-KR" altLang="en-US" sz="1700" i="1" u="none" strike="noStrike" kern="0" cap="none" spc="0" normalizeH="0" baseline="0" noProof="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  <p:grpSp>
        <p:nvGrpSpPr>
          <p:cNvPr id="59" name="그룹 58">
            <a:extLst>
              <a:ext uri="{FF2B5EF4-FFF2-40B4-BE49-F238E27FC236}">
                <a16:creationId xmlns:a16="http://schemas.microsoft.com/office/drawing/2014/main" xmlns="" id="{EDB2BDC5-EEC0-4282-9383-E9AF0DDBBC1F}"/>
              </a:ext>
            </a:extLst>
          </p:cNvPr>
          <p:cNvGrpSpPr/>
          <p:nvPr/>
        </p:nvGrpSpPr>
        <p:grpSpPr>
          <a:xfrm>
            <a:off x="1323655" y="2384884"/>
            <a:ext cx="3989385" cy="45719"/>
            <a:chOff x="2151747" y="2361981"/>
            <a:chExt cx="4709465" cy="0"/>
          </a:xfrm>
        </p:grpSpPr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xmlns="" id="{1A3098C7-0C2F-4D5F-8F15-028FC81C0E3D}"/>
                </a:ext>
              </a:extLst>
            </p:cNvPr>
            <p:cNvCxnSpPr/>
            <p:nvPr/>
          </p:nvCxnSpPr>
          <p:spPr>
            <a:xfrm>
              <a:off x="2151747" y="2361981"/>
              <a:ext cx="470946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xmlns="" id="{A54FCFCE-1806-4387-BD29-EAAF2E7AA8FA}"/>
                </a:ext>
              </a:extLst>
            </p:cNvPr>
            <p:cNvCxnSpPr/>
            <p:nvPr/>
          </p:nvCxnSpPr>
          <p:spPr>
            <a:xfrm>
              <a:off x="2172044" y="2361981"/>
              <a:ext cx="97619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 Box 20">
            <a:extLst>
              <a:ext uri="{FF2B5EF4-FFF2-40B4-BE49-F238E27FC236}">
                <a16:creationId xmlns:a16="http://schemas.microsoft.com/office/drawing/2014/main" xmlns="" id="{416569D6-0522-40A8-9D1C-337E2E2D9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7381" y="2420889"/>
            <a:ext cx="471283" cy="53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solidFill>
                    <a:srgbClr val="00CC99">
                      <a:alpha val="0"/>
                    </a:srgbClr>
                  </a:solidFill>
                </a:ln>
                <a:effectLst/>
                <a:uLnTx/>
                <a:uFillTx/>
                <a:latin typeface="+mn-lt"/>
                <a:cs typeface="Arial" panose="020B0604020202020204" pitchFamily="34" charset="0"/>
              </a:rPr>
              <a:t>1984.</a:t>
            </a:r>
          </a:p>
          <a:p>
            <a:pPr marL="0" marR="0" lvl="0" indent="0" algn="l" defTabSz="9144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kern="0" dirty="0">
                <a:ln>
                  <a:solidFill>
                    <a:srgbClr val="00CC99">
                      <a:alpha val="0"/>
                    </a:srgbClr>
                  </a:solidFill>
                </a:ln>
                <a:latin typeface="+mn-lt"/>
                <a:cs typeface="Arial" panose="020B0604020202020204" pitchFamily="34" charset="0"/>
              </a:rPr>
              <a:t>1989.</a:t>
            </a:r>
            <a:endParaRPr kumimoji="0" lang="en-US" altLang="ko-KR" sz="1400" b="1" i="0" u="none" strike="noStrike" kern="0" cap="none" spc="0" normalizeH="0" baseline="0" noProof="0" dirty="0">
              <a:ln>
                <a:solidFill>
                  <a:srgbClr val="00CC99">
                    <a:alpha val="0"/>
                  </a:srgbClr>
                </a:solidFill>
              </a:ln>
              <a:effectLst/>
              <a:uLnTx/>
              <a:uFillTx/>
              <a:latin typeface="+mn-lt"/>
              <a:cs typeface="Arial" panose="020B0604020202020204" pitchFamily="34" charset="0"/>
            </a:endParaRPr>
          </a:p>
        </p:txBody>
      </p:sp>
      <p:sp>
        <p:nvSpPr>
          <p:cNvPr id="64" name="Text Box 20">
            <a:extLst>
              <a:ext uri="{FF2B5EF4-FFF2-40B4-BE49-F238E27FC236}">
                <a16:creationId xmlns:a16="http://schemas.microsoft.com/office/drawing/2014/main" xmlns="" id="{75AA2AC3-5F98-416E-A877-7D0248755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6146" y="2442418"/>
            <a:ext cx="2742032" cy="534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kumimoji="0" lang="en-US" altLang="ko-KR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rPr>
              <a:t>PS</a:t>
            </a:r>
            <a:r>
              <a:rPr kumimoji="0" lang="ko-KR" altLang="en-US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rPr>
              <a:t>공장 준공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0" lang="en-US" altLang="ko-KR" sz="1400" b="0" i="0" u="none" strike="noStrike" kern="0" cap="none" spc="0" normalizeH="0" baseline="0" noProof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EPS, PBT</a:t>
            </a:r>
            <a:r>
              <a:rPr kumimoji="0" lang="ko-KR" altLang="en-US" sz="1400" b="0" i="0" u="none" strike="noStrike" kern="0" cap="none" spc="0" normalizeH="0" baseline="0" noProof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공장</a:t>
            </a:r>
            <a:r>
              <a:rPr kumimoji="0" lang="en-US" altLang="ko-KR" sz="1400" b="0" i="0" u="none" strike="noStrike" kern="0" cap="none" spc="0" normalizeH="0" baseline="0" noProof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, </a:t>
            </a:r>
            <a:r>
              <a:rPr kumimoji="0" lang="ko-KR" altLang="en-US" sz="1400" b="0" i="0" u="none" strike="noStrike" kern="0" cap="none" spc="0" normalizeH="0" baseline="0" noProof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열병합발전소 준공</a:t>
            </a: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xmlns="" id="{CCC811A9-72F3-4DB3-BF9A-B8036422157A}"/>
              </a:ext>
            </a:extLst>
          </p:cNvPr>
          <p:cNvGrpSpPr/>
          <p:nvPr/>
        </p:nvGrpSpPr>
        <p:grpSpPr>
          <a:xfrm>
            <a:off x="1323655" y="3032957"/>
            <a:ext cx="3989385" cy="45719"/>
            <a:chOff x="2151747" y="2361981"/>
            <a:chExt cx="4709465" cy="0"/>
          </a:xfrm>
        </p:grpSpPr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xmlns="" id="{DA198C97-5215-438A-9525-59478FC9AAA9}"/>
                </a:ext>
              </a:extLst>
            </p:cNvPr>
            <p:cNvCxnSpPr/>
            <p:nvPr/>
          </p:nvCxnSpPr>
          <p:spPr>
            <a:xfrm>
              <a:off x="2151747" y="2361981"/>
              <a:ext cx="470946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xmlns="" id="{EFB7603C-FF21-452F-961D-FB6DF6F6F46E}"/>
                </a:ext>
              </a:extLst>
            </p:cNvPr>
            <p:cNvCxnSpPr/>
            <p:nvPr/>
          </p:nvCxnSpPr>
          <p:spPr>
            <a:xfrm>
              <a:off x="2172044" y="2361981"/>
              <a:ext cx="97619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xmlns="" id="{1D36168E-4AC4-45C2-9134-63A67E9AAF3B}"/>
              </a:ext>
            </a:extLst>
          </p:cNvPr>
          <p:cNvGrpSpPr/>
          <p:nvPr/>
        </p:nvGrpSpPr>
        <p:grpSpPr>
          <a:xfrm>
            <a:off x="1316596" y="4545125"/>
            <a:ext cx="3989385" cy="45719"/>
            <a:chOff x="2151747" y="2361981"/>
            <a:chExt cx="4709465" cy="0"/>
          </a:xfrm>
        </p:grpSpPr>
        <p:cxnSp>
          <p:nvCxnSpPr>
            <p:cNvPr id="71" name="직선 연결선 70">
              <a:extLst>
                <a:ext uri="{FF2B5EF4-FFF2-40B4-BE49-F238E27FC236}">
                  <a16:creationId xmlns:a16="http://schemas.microsoft.com/office/drawing/2014/main" xmlns="" id="{3A686C84-CFD9-468C-BB72-F0058E0E113F}"/>
                </a:ext>
              </a:extLst>
            </p:cNvPr>
            <p:cNvCxnSpPr/>
            <p:nvPr/>
          </p:nvCxnSpPr>
          <p:spPr>
            <a:xfrm>
              <a:off x="2151747" y="2361981"/>
              <a:ext cx="470946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>
              <a:extLst>
                <a:ext uri="{FF2B5EF4-FFF2-40B4-BE49-F238E27FC236}">
                  <a16:creationId xmlns:a16="http://schemas.microsoft.com/office/drawing/2014/main" xmlns="" id="{D29F2E67-B54A-4AD8-8F3C-B4B1753DA031}"/>
                </a:ext>
              </a:extLst>
            </p:cNvPr>
            <p:cNvCxnSpPr/>
            <p:nvPr/>
          </p:nvCxnSpPr>
          <p:spPr>
            <a:xfrm>
              <a:off x="2172044" y="2361981"/>
              <a:ext cx="97619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61307CFA-FD90-4D99-BE7D-9516C3FBE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941" y="3140969"/>
            <a:ext cx="80563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700" i="1" u="none" strike="noStrike" kern="0" cap="none" spc="0" normalizeH="0" baseline="0" noProof="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1990</a:t>
            </a:r>
            <a:endParaRPr kumimoji="1" lang="ko-KR" altLang="en-US" sz="1700" i="1" u="none" strike="noStrike" kern="0" cap="none" spc="0" normalizeH="0" baseline="0" noProof="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3F31A833-65A6-4AD0-A474-1A8389A37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941" y="4653137"/>
            <a:ext cx="80563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700" i="1" kern="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200</a:t>
            </a:r>
            <a:r>
              <a:rPr kumimoji="1" lang="en-US" altLang="ko-KR" sz="1700" i="1" u="none" strike="noStrike" kern="0" cap="none" spc="0" normalizeH="0" baseline="0" noProof="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0</a:t>
            </a:r>
            <a:endParaRPr kumimoji="1" lang="ko-KR" altLang="en-US" sz="1700" i="1" u="none" strike="noStrike" kern="0" cap="none" spc="0" normalizeH="0" baseline="0" noProof="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5" name="Text Box 20">
            <a:extLst>
              <a:ext uri="{FF2B5EF4-FFF2-40B4-BE49-F238E27FC236}">
                <a16:creationId xmlns:a16="http://schemas.microsoft.com/office/drawing/2014/main" xmlns="" id="{2DE8F25B-48FD-4B2E-B98B-46AE487BA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6495" y="4581129"/>
            <a:ext cx="471283" cy="53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solidFill>
                    <a:srgbClr val="00CC99">
                      <a:alpha val="0"/>
                    </a:srgbClr>
                  </a:solidFill>
                </a:ln>
                <a:effectLst/>
                <a:uLnTx/>
                <a:uFillTx/>
                <a:latin typeface="+mn-lt"/>
                <a:cs typeface="Arial" panose="020B0604020202020204" pitchFamily="34" charset="0"/>
              </a:rPr>
              <a:t>2001.</a:t>
            </a:r>
          </a:p>
          <a:p>
            <a:pPr marL="0" marR="0" lvl="0" indent="0" algn="l" defTabSz="9144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kern="0" dirty="0">
                <a:ln>
                  <a:solidFill>
                    <a:srgbClr val="00CC99">
                      <a:alpha val="0"/>
                    </a:srgbClr>
                  </a:solidFill>
                </a:ln>
                <a:latin typeface="+mn-lt"/>
                <a:cs typeface="Arial" panose="020B0604020202020204" pitchFamily="34" charset="0"/>
              </a:rPr>
              <a:t>2007.</a:t>
            </a:r>
            <a:endParaRPr kumimoji="0" lang="en-US" altLang="ko-KR" sz="1400" b="1" i="0" u="none" strike="noStrike" kern="0" cap="none" spc="0" normalizeH="0" baseline="0" noProof="0" dirty="0">
              <a:ln>
                <a:solidFill>
                  <a:srgbClr val="00CC99">
                    <a:alpha val="0"/>
                  </a:srgbClr>
                </a:solidFill>
              </a:ln>
              <a:effectLst/>
              <a:uLnTx/>
              <a:uFillTx/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Text Box 20">
            <a:extLst>
              <a:ext uri="{FF2B5EF4-FFF2-40B4-BE49-F238E27FC236}">
                <a16:creationId xmlns:a16="http://schemas.microsoft.com/office/drawing/2014/main" xmlns="" id="{11DBBE3B-CBCA-4854-995A-07A7A7712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2176" y="4594857"/>
            <a:ext cx="2735116" cy="53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kumimoji="0" lang="ko-KR" altLang="en-US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rPr>
              <a:t>투명 </a:t>
            </a:r>
            <a:r>
              <a:rPr kumimoji="0" lang="en-US" altLang="ko-KR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rPr>
              <a:t>ABS</a:t>
            </a:r>
            <a:r>
              <a:rPr kumimoji="0" lang="ko-KR" altLang="en-US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rPr>
              <a:t>공장 준공</a:t>
            </a:r>
            <a:endParaRPr kumimoji="0" lang="en-US" altLang="ko-KR" sz="1400" b="0" kern="0" dirty="0">
              <a:ln>
                <a:solidFill>
                  <a:srgbClr val="00CC99">
                    <a:alpha val="0"/>
                  </a:srgbClr>
                </a:solidFill>
              </a:ln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kumimoji="0" lang="en-US" altLang="ko-KR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rPr>
              <a:t>LG</a:t>
            </a:r>
            <a:r>
              <a:rPr kumimoji="0" lang="ko-KR" altLang="en-US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rPr>
              <a:t>석유화학 합병</a:t>
            </a:r>
            <a:endParaRPr kumimoji="0" lang="ko-KR" altLang="en-US" sz="1400" b="0" i="0" u="none" strike="noStrike" kern="0" cap="none" spc="0" normalizeH="0" baseline="0" noProof="0" dirty="0">
              <a:ln>
                <a:solidFill>
                  <a:srgbClr val="00CC99">
                    <a:alpha val="0"/>
                  </a:srgbClr>
                </a:solidFill>
              </a:ln>
              <a:solidFill>
                <a:srgbClr val="000000"/>
              </a:solidFill>
              <a:effectLst/>
              <a:uLnTx/>
              <a:uFillTx/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78" name="그룹 77">
            <a:extLst>
              <a:ext uri="{FF2B5EF4-FFF2-40B4-BE49-F238E27FC236}">
                <a16:creationId xmlns:a16="http://schemas.microsoft.com/office/drawing/2014/main" xmlns="" id="{7DD48280-3684-46E4-8F77-9381D935D2BA}"/>
              </a:ext>
            </a:extLst>
          </p:cNvPr>
          <p:cNvGrpSpPr/>
          <p:nvPr/>
        </p:nvGrpSpPr>
        <p:grpSpPr>
          <a:xfrm>
            <a:off x="1316596" y="5183482"/>
            <a:ext cx="3989385" cy="45719"/>
            <a:chOff x="2151747" y="2361981"/>
            <a:chExt cx="4709465" cy="0"/>
          </a:xfrm>
        </p:grpSpPr>
        <p:cxnSp>
          <p:nvCxnSpPr>
            <p:cNvPr id="79" name="직선 연결선 78">
              <a:extLst>
                <a:ext uri="{FF2B5EF4-FFF2-40B4-BE49-F238E27FC236}">
                  <a16:creationId xmlns:a16="http://schemas.microsoft.com/office/drawing/2014/main" xmlns="" id="{6A8D0861-4020-45B8-B332-A75243B80BD3}"/>
                </a:ext>
              </a:extLst>
            </p:cNvPr>
            <p:cNvCxnSpPr/>
            <p:nvPr/>
          </p:nvCxnSpPr>
          <p:spPr>
            <a:xfrm>
              <a:off x="2151747" y="2361981"/>
              <a:ext cx="470946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직선 연결선 79">
              <a:extLst>
                <a:ext uri="{FF2B5EF4-FFF2-40B4-BE49-F238E27FC236}">
                  <a16:creationId xmlns:a16="http://schemas.microsoft.com/office/drawing/2014/main" xmlns="" id="{734A81D7-E918-4A9D-845D-071973F02658}"/>
                </a:ext>
              </a:extLst>
            </p:cNvPr>
            <p:cNvCxnSpPr/>
            <p:nvPr/>
          </p:nvCxnSpPr>
          <p:spPr>
            <a:xfrm>
              <a:off x="2172044" y="2361981"/>
              <a:ext cx="97619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F9EC3F4E-DD6A-4ED8-9150-467408348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941" y="5255623"/>
            <a:ext cx="80563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700" i="1" kern="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201</a:t>
            </a:r>
            <a:r>
              <a:rPr kumimoji="1" lang="en-US" altLang="ko-KR" sz="1700" i="1" u="none" strike="noStrike" kern="0" cap="none" spc="0" normalizeH="0" baseline="0" noProof="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0</a:t>
            </a:r>
            <a:endParaRPr kumimoji="1" lang="ko-KR" altLang="en-US" sz="1700" i="1" u="none" strike="noStrike" kern="0" cap="none" spc="0" normalizeH="0" baseline="0" noProof="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82" name="Text Box 20">
            <a:extLst>
              <a:ext uri="{FF2B5EF4-FFF2-40B4-BE49-F238E27FC236}">
                <a16:creationId xmlns:a16="http://schemas.microsoft.com/office/drawing/2014/main" xmlns="" id="{61E5F3EC-A8B1-4F56-ACDA-74933A1DA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3554" y="5193197"/>
            <a:ext cx="471283" cy="53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solidFill>
                    <a:srgbClr val="00CC99">
                      <a:alpha val="0"/>
                    </a:srgbClr>
                  </a:solidFill>
                </a:ln>
                <a:effectLst/>
                <a:uLnTx/>
                <a:uFillTx/>
                <a:latin typeface="+mn-lt"/>
                <a:cs typeface="Arial" panose="020B0604020202020204" pitchFamily="34" charset="0"/>
              </a:rPr>
              <a:t>2015.</a:t>
            </a:r>
          </a:p>
          <a:p>
            <a:pPr marL="0" marR="0" lvl="0" indent="0" algn="l" defTabSz="9144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kern="0" dirty="0">
                <a:ln>
                  <a:solidFill>
                    <a:srgbClr val="00CC99">
                      <a:alpha val="0"/>
                    </a:srgbClr>
                  </a:solidFill>
                </a:ln>
                <a:latin typeface="+mn-lt"/>
                <a:cs typeface="Arial" panose="020B0604020202020204" pitchFamily="34" charset="0"/>
              </a:rPr>
              <a:t>2018.</a:t>
            </a:r>
            <a:endParaRPr kumimoji="0" lang="en-US" altLang="ko-KR" sz="1400" b="1" i="0" u="none" strike="noStrike" kern="0" cap="none" spc="0" normalizeH="0" baseline="0" noProof="0" dirty="0">
              <a:ln>
                <a:solidFill>
                  <a:srgbClr val="00CC99">
                    <a:alpha val="0"/>
                  </a:srgbClr>
                </a:solidFill>
              </a:ln>
              <a:effectLst/>
              <a:uLnTx/>
              <a:uFillTx/>
              <a:latin typeface="+mn-lt"/>
              <a:cs typeface="Arial" panose="020B0604020202020204" pitchFamily="34" charset="0"/>
            </a:endParaRPr>
          </a:p>
        </p:txBody>
      </p:sp>
      <p:sp>
        <p:nvSpPr>
          <p:cNvPr id="99" name="Text Box 20">
            <a:extLst>
              <a:ext uri="{FF2B5EF4-FFF2-40B4-BE49-F238E27FC236}">
                <a16:creationId xmlns:a16="http://schemas.microsoft.com/office/drawing/2014/main" xmlns="" id="{FD096247-E960-49AB-AFE5-302FF5CDF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9235" y="5206925"/>
            <a:ext cx="2735116" cy="815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kumimoji="0" lang="en-US" altLang="ko-KR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rPr>
              <a:t>ABS </a:t>
            </a:r>
            <a:r>
              <a:rPr kumimoji="0" lang="ko-KR" altLang="en-US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rPr>
              <a:t>증설</a:t>
            </a:r>
            <a:endParaRPr kumimoji="0" lang="en-US" altLang="ko-KR" sz="1400" b="0" kern="0" dirty="0">
              <a:ln>
                <a:solidFill>
                  <a:srgbClr val="00CC99">
                    <a:alpha val="0"/>
                  </a:srgbClr>
                </a:solidFill>
              </a:ln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kumimoji="0" lang="ko-KR" altLang="en-US" sz="1400" b="0" kern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cs typeface="Arial" panose="020B0604020202020204" pitchFamily="34" charset="0"/>
              </a:rPr>
              <a:t>통합폐수처리장 준공</a:t>
            </a:r>
            <a:endParaRPr kumimoji="0" lang="en-US" altLang="ko-KR" sz="1400" b="0" kern="0" dirty="0">
              <a:ln>
                <a:solidFill>
                  <a:srgbClr val="00CC99">
                    <a:alpha val="0"/>
                  </a:srgbClr>
                </a:solidFill>
              </a:ln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>
              <a:lnSpc>
                <a:spcPct val="130000"/>
              </a:lnSpc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solidFill>
                  <a:srgbClr val="00CC99">
                    <a:alpha val="0"/>
                  </a:srgbClr>
                </a:solidFill>
              </a:ln>
              <a:solidFill>
                <a:srgbClr val="000000"/>
              </a:solidFill>
              <a:effectLst/>
              <a:uLnTx/>
              <a:uFillTx/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100" name="그룹 99">
            <a:extLst>
              <a:ext uri="{FF2B5EF4-FFF2-40B4-BE49-F238E27FC236}">
                <a16:creationId xmlns:a16="http://schemas.microsoft.com/office/drawing/2014/main" xmlns="" id="{A3BC88B1-CDE2-4C9B-9742-F264A7F2789F}"/>
              </a:ext>
            </a:extLst>
          </p:cNvPr>
          <p:cNvGrpSpPr/>
          <p:nvPr/>
        </p:nvGrpSpPr>
        <p:grpSpPr>
          <a:xfrm>
            <a:off x="1323655" y="5795550"/>
            <a:ext cx="3989385" cy="45719"/>
            <a:chOff x="2151747" y="2361981"/>
            <a:chExt cx="4709465" cy="0"/>
          </a:xfrm>
        </p:grpSpPr>
        <p:cxnSp>
          <p:nvCxnSpPr>
            <p:cNvPr id="101" name="직선 연결선 100">
              <a:extLst>
                <a:ext uri="{FF2B5EF4-FFF2-40B4-BE49-F238E27FC236}">
                  <a16:creationId xmlns:a16="http://schemas.microsoft.com/office/drawing/2014/main" xmlns="" id="{8C4371E2-6C28-42BD-A7EE-F312C7D0207C}"/>
                </a:ext>
              </a:extLst>
            </p:cNvPr>
            <p:cNvCxnSpPr/>
            <p:nvPr/>
          </p:nvCxnSpPr>
          <p:spPr>
            <a:xfrm>
              <a:off x="2151747" y="2361981"/>
              <a:ext cx="470946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직선 연결선 101">
              <a:extLst>
                <a:ext uri="{FF2B5EF4-FFF2-40B4-BE49-F238E27FC236}">
                  <a16:creationId xmlns:a16="http://schemas.microsoft.com/office/drawing/2014/main" xmlns="" id="{5003F07B-05E8-4077-944B-7D3A702A1145}"/>
                </a:ext>
              </a:extLst>
            </p:cNvPr>
            <p:cNvCxnSpPr/>
            <p:nvPr/>
          </p:nvCxnSpPr>
          <p:spPr>
            <a:xfrm>
              <a:off x="2172044" y="2361981"/>
              <a:ext cx="97619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BEB7F41F-6915-48E7-9A41-D15463F4E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941" y="5841269"/>
            <a:ext cx="80563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700" i="1" kern="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202</a:t>
            </a:r>
            <a:r>
              <a:rPr kumimoji="1" lang="en-US" altLang="ko-KR" sz="1700" i="1" u="none" strike="noStrike" kern="0" cap="none" spc="0" normalizeH="0" baseline="0" noProof="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0</a:t>
            </a:r>
            <a:endParaRPr kumimoji="1" lang="ko-KR" altLang="en-US" sz="1700" i="1" u="none" strike="noStrike" kern="0" cap="none" spc="0" normalizeH="0" baseline="0" noProof="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07" name="Text Box 20">
            <a:extLst>
              <a:ext uri="{FF2B5EF4-FFF2-40B4-BE49-F238E27FC236}">
                <a16:creationId xmlns:a16="http://schemas.microsoft.com/office/drawing/2014/main" xmlns="" id="{3896C27D-2CDC-4DE6-B511-C8A26B27A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3554" y="5805265"/>
            <a:ext cx="471283" cy="53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solidFill>
                    <a:srgbClr val="00CC99">
                      <a:alpha val="0"/>
                    </a:srgbClr>
                  </a:solidFill>
                </a:ln>
                <a:effectLst/>
                <a:uLnTx/>
                <a:uFillTx/>
                <a:latin typeface="+mn-lt"/>
                <a:cs typeface="Arial" panose="020B0604020202020204" pitchFamily="34" charset="0"/>
              </a:rPr>
              <a:t>2022.</a:t>
            </a:r>
          </a:p>
          <a:p>
            <a:pPr marL="0" marR="0" lvl="0" indent="0" algn="l" defTabSz="9144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400" b="1" i="0" u="none" strike="noStrike" kern="0" cap="none" spc="0" normalizeH="0" baseline="0" noProof="0" dirty="0">
              <a:ln>
                <a:solidFill>
                  <a:srgbClr val="00CC99">
                    <a:alpha val="0"/>
                  </a:srgbClr>
                </a:solidFill>
              </a:ln>
              <a:effectLst/>
              <a:uLnTx/>
              <a:uFillTx/>
              <a:latin typeface="+mn-lt"/>
              <a:cs typeface="Arial" panose="020B0604020202020204" pitchFamily="34" charset="0"/>
            </a:endParaRPr>
          </a:p>
        </p:txBody>
      </p:sp>
      <p:sp>
        <p:nvSpPr>
          <p:cNvPr id="108" name="Text Box 20">
            <a:extLst>
              <a:ext uri="{FF2B5EF4-FFF2-40B4-BE49-F238E27FC236}">
                <a16:creationId xmlns:a16="http://schemas.microsoft.com/office/drawing/2014/main" xmlns="" id="{9A23F5AD-4B9B-4141-8AF9-520F17255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9235" y="5818993"/>
            <a:ext cx="2735116" cy="25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굴림" panose="020B0600000101010101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kumimoji="0" lang="ko-KR" altLang="en-US" sz="1400" b="0" i="0" u="none" strike="noStrike" kern="0" cap="none" spc="0" normalizeH="0" baseline="0" noProof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투명 </a:t>
            </a:r>
            <a:r>
              <a:rPr kumimoji="0" lang="en-US" altLang="ko-KR" sz="1400" b="0" i="0" u="none" strike="noStrike" kern="0" cap="none" spc="0" normalizeH="0" baseline="0" noProof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ABS, PVC SL-3, NBL #3 </a:t>
            </a:r>
            <a:r>
              <a:rPr kumimoji="0" lang="ko-KR" altLang="en-US" sz="1400" b="0" i="0" u="none" strike="noStrike" kern="0" cap="none" spc="0" normalizeH="0" baseline="0" noProof="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증설</a:t>
            </a:r>
          </a:p>
        </p:txBody>
      </p:sp>
    </p:spTree>
    <p:extLst>
      <p:ext uri="{BB962C8B-B14F-4D97-AF65-F5344CB8AC3E}">
        <p14:creationId xmlns:p14="http://schemas.microsoft.com/office/powerpoint/2010/main" xmlns="" val="2402112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20000"/>
                <a:lumOff val="80000"/>
              </a:schemeClr>
            </a:gs>
            <a:gs pos="46000">
              <a:schemeClr val="accent4">
                <a:lumMod val="95000"/>
                <a:lumOff val="5000"/>
              </a:schemeClr>
            </a:gs>
            <a:gs pos="100000">
              <a:schemeClr val="accent4">
                <a:lumMod val="6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제목 42">
            <a:extLst>
              <a:ext uri="{FF2B5EF4-FFF2-40B4-BE49-F238E27FC236}">
                <a16:creationId xmlns:a16="http://schemas.microsoft.com/office/drawing/2014/main" xmlns="" id="{FA598E18-E7C9-4F80-9E7A-EBED93D5B188}"/>
              </a:ext>
            </a:extLst>
          </p:cNvPr>
          <p:cNvSpPr txBox="1">
            <a:spLocks/>
          </p:cNvSpPr>
          <p:nvPr/>
        </p:nvSpPr>
        <p:spPr>
          <a:xfrm>
            <a:off x="0" y="-35373"/>
            <a:ext cx="9906000" cy="1240529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8116888" algn="r"/>
              </a:tabLst>
              <a:defRPr kumimoji="1" sz="1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8116888" algn="r"/>
              </a:tabLst>
              <a:defRPr kumimoji="1" sz="1600" b="1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8116888" algn="r"/>
              </a:tabLst>
              <a:defRPr kumimoji="1" sz="1600" b="1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8116888" algn="r"/>
              </a:tabLst>
              <a:defRPr kumimoji="1" sz="1600" b="1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8116888" algn="r"/>
              </a:tabLst>
              <a:defRPr kumimoji="1" sz="1600" b="1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tabLst>
                <a:tab pos="8116888" algn="r"/>
              </a:tabLst>
              <a:defRPr kumimoji="1" sz="1600" b="1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tabLst>
                <a:tab pos="8116888" algn="r"/>
              </a:tabLst>
              <a:defRPr kumimoji="1" sz="1600" b="1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tabLst>
                <a:tab pos="8116888" algn="r"/>
              </a:tabLst>
              <a:defRPr kumimoji="1" sz="1600" b="1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tabLst>
                <a:tab pos="8116888" algn="r"/>
              </a:tabLst>
              <a:defRPr kumimoji="1" sz="1600" b="1">
                <a:solidFill>
                  <a:schemeClr val="tx2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sz="20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rgbClr val="C00000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   </a:t>
            </a:r>
            <a:r>
              <a:rPr lang="ko-KR" altLang="en-US" sz="20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rgbClr val="C00000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주요 생산제품</a:t>
            </a:r>
            <a:endParaRPr lang="en-US" altLang="ko-KR" sz="2000" b="0" kern="0" spc="-50" dirty="0">
              <a:ln w="3175">
                <a:solidFill>
                  <a:prstClr val="white">
                    <a:alpha val="0"/>
                  </a:prstClr>
                </a:solidFill>
                <a:miter lim="800000"/>
              </a:ln>
              <a:solidFill>
                <a:srgbClr val="C00000"/>
              </a:solidFill>
              <a:latin typeface="+mn-lt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    1976</a:t>
            </a:r>
            <a:r>
              <a:rPr lang="ko-KR" altLang="en-US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년 </a:t>
            </a: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PVC 5</a:t>
            </a:r>
            <a:r>
              <a:rPr lang="ko-KR" altLang="en-US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천톤 생산을 시작으로 현재는 연간 </a:t>
            </a:r>
            <a:r>
              <a:rPr lang="en-US" altLang="ko-KR" sz="1500" b="0" kern="0" spc="-5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243</a:t>
            </a:r>
            <a:r>
              <a:rPr lang="ko-KR" altLang="en-US" sz="1500" b="0" kern="0" spc="-5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만톤의 </a:t>
            </a:r>
            <a:r>
              <a:rPr lang="ko-KR" altLang="en-US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석유화학제품 생산능력을 보유하고 있으며</a:t>
            </a: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</a:p>
          <a:p>
            <a:pPr>
              <a:lnSpc>
                <a:spcPct val="130000"/>
              </a:lnSpc>
            </a:pPr>
            <a:r>
              <a:rPr lang="en-US" altLang="ko-KR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     ABS </a:t>
            </a:r>
            <a:r>
              <a:rPr lang="ko-KR" altLang="en-US" sz="1500" b="0" kern="0" spc="-50" dirty="0">
                <a:ln w="3175">
                  <a:solidFill>
                    <a:prstClr val="white">
                      <a:alpha val="0"/>
                    </a:prstClr>
                  </a:solidFill>
                  <a:miter lim="800000"/>
                </a:ln>
                <a:solidFill>
                  <a:schemeClr val="tx1"/>
                </a:solidFill>
                <a:latin typeface="+mn-lt"/>
                <a:ea typeface="맑은 고딕" panose="020B0503020000020004" pitchFamily="50" charset="-127"/>
                <a:cs typeface="Arial" panose="020B0604020202020204" pitchFamily="34" charset="0"/>
              </a:rPr>
              <a:t>증설 등을 통해 지속적으로 성장하고 있음</a:t>
            </a:r>
            <a:endParaRPr lang="en-US" altLang="ko-KR" sz="1500" b="0" kern="0" spc="-50" dirty="0">
              <a:ln w="3175">
                <a:solidFill>
                  <a:prstClr val="white">
                    <a:alpha val="0"/>
                  </a:prstClr>
                </a:solidFill>
                <a:miter lim="800000"/>
              </a:ln>
              <a:solidFill>
                <a:schemeClr val="tx1"/>
              </a:solidFill>
              <a:latin typeface="+mn-lt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xmlns="" id="{215929F6-B848-4BC5-A65B-D87D1EB071FE}"/>
              </a:ext>
            </a:extLst>
          </p:cNvPr>
          <p:cNvSpPr/>
          <p:nvPr/>
        </p:nvSpPr>
        <p:spPr>
          <a:xfrm>
            <a:off x="691542" y="1376772"/>
            <a:ext cx="8471507" cy="4944195"/>
          </a:xfrm>
          <a:prstGeom prst="rect">
            <a:avLst/>
          </a:prstGeom>
          <a:solidFill>
            <a:srgbClr val="FCFCFC">
              <a:alpha val="82000"/>
            </a:srgbClr>
          </a:solidFill>
          <a:ln w="25400" cap="flat">
            <a:noFill/>
            <a:prstDash val="solid"/>
            <a:round/>
          </a:ln>
          <a:effectLst>
            <a:softEdge rad="3175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4294" tIns="74294" rIns="74294" bIns="74294" numCol="1" spcCol="38100" rtlCol="0" anchor="ctr">
            <a:spAutoFit/>
          </a:bodyPr>
          <a:lstStyle/>
          <a:p>
            <a:pPr defTabSz="1485863"/>
            <a:endParaRPr lang="ko-KR" altLang="en-US" sz="2925"/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xmlns="" id="{7A3DD0A3-6A55-42B2-8886-8DECFA617186}"/>
              </a:ext>
            </a:extLst>
          </p:cNvPr>
          <p:cNvGrpSpPr/>
          <p:nvPr/>
        </p:nvGrpSpPr>
        <p:grpSpPr>
          <a:xfrm>
            <a:off x="1428566" y="1523601"/>
            <a:ext cx="2545680" cy="341691"/>
            <a:chOff x="951823" y="2755233"/>
            <a:chExt cx="1727638" cy="631742"/>
          </a:xfrm>
          <a:solidFill>
            <a:schemeClr val="bg1">
              <a:lumMod val="50000"/>
            </a:schemeClr>
          </a:solidFill>
        </p:grpSpPr>
        <p:sp>
          <p:nvSpPr>
            <p:cNvPr id="44" name="사각형: 둥근 모서리 108">
              <a:extLst>
                <a:ext uri="{FF2B5EF4-FFF2-40B4-BE49-F238E27FC236}">
                  <a16:creationId xmlns:a16="http://schemas.microsoft.com/office/drawing/2014/main" xmlns="" id="{A8D5A817-6C19-4668-9FEE-77AED16E87AC}"/>
                </a:ext>
              </a:extLst>
            </p:cNvPr>
            <p:cNvSpPr/>
            <p:nvPr/>
          </p:nvSpPr>
          <p:spPr>
            <a:xfrm>
              <a:off x="951823" y="2755233"/>
              <a:ext cx="1727638" cy="631742"/>
            </a:xfrm>
            <a:prstGeom prst="rect">
              <a:avLst/>
            </a:prstGeom>
            <a:grpFill/>
            <a:ln w="28575"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algn="ctr" defTabSz="742931" fontAlgn="base" latinLnBrk="1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400" b="1" kern="120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5" name="직사각형 2">
              <a:extLst>
                <a:ext uri="{FF2B5EF4-FFF2-40B4-BE49-F238E27FC236}">
                  <a16:creationId xmlns:a16="http://schemas.microsoft.com/office/drawing/2014/main" xmlns="" id="{F4AC3692-E6A3-4BB4-A5EA-558E0167E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452" y="2819849"/>
              <a:ext cx="520380" cy="532476"/>
            </a:xfrm>
            <a:prstGeom prst="rect">
              <a:avLst/>
            </a:prstGeom>
            <a:grpFill/>
            <a:extLst/>
          </p:spPr>
          <p:txBody>
            <a:bodyPr wrap="none" lIns="0" tIns="0" rIns="0" bIns="0" rtlCol="0">
              <a:spAutoFit/>
            </a:bodyPr>
            <a:lstStyle>
              <a:lvl1pPr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1pPr>
              <a:lvl2pPr marL="742950" indent="-28575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2pPr>
              <a:lvl3pPr marL="1143000" indent="-22860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3pPr>
              <a:lvl4pPr marL="1600200" indent="-22860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4pPr>
              <a:lvl5pPr marL="2057400" indent="-22860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defTabSz="742931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400" b="1" kern="120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Arial Narrow" panose="020B0606020202030204" pitchFamily="34" charset="0"/>
                  <a:ea typeface="+mn-ea"/>
                </a:rPr>
                <a:t>기초 유분</a:t>
              </a: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xmlns="" id="{9A4A85A6-4BD9-4DC9-912B-0999F94B2D7A}"/>
              </a:ext>
            </a:extLst>
          </p:cNvPr>
          <p:cNvGrpSpPr/>
          <p:nvPr/>
        </p:nvGrpSpPr>
        <p:grpSpPr>
          <a:xfrm>
            <a:off x="3972074" y="1523603"/>
            <a:ext cx="2545681" cy="343446"/>
            <a:chOff x="637448" y="2773272"/>
            <a:chExt cx="1727638" cy="634988"/>
          </a:xfrm>
          <a:solidFill>
            <a:srgbClr val="8D744B"/>
          </a:solidFill>
        </p:grpSpPr>
        <p:sp>
          <p:nvSpPr>
            <p:cNvPr id="47" name="사각형: 둥근 모서리 108">
              <a:extLst>
                <a:ext uri="{FF2B5EF4-FFF2-40B4-BE49-F238E27FC236}">
                  <a16:creationId xmlns:a16="http://schemas.microsoft.com/office/drawing/2014/main" xmlns="" id="{B4B9CB2F-471A-4C4B-82B0-041A84731D1D}"/>
                </a:ext>
              </a:extLst>
            </p:cNvPr>
            <p:cNvSpPr/>
            <p:nvPr/>
          </p:nvSpPr>
          <p:spPr>
            <a:xfrm>
              <a:off x="637448" y="2773272"/>
              <a:ext cx="1727638" cy="634988"/>
            </a:xfrm>
            <a:prstGeom prst="rect">
              <a:avLst/>
            </a:prstGeom>
            <a:grpFill/>
            <a:ln w="28575"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algn="ctr" defTabSz="742931" fontAlgn="base" latinLnBrk="1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400" b="1" kern="120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8" name="직사각형 2">
              <a:extLst>
                <a:ext uri="{FF2B5EF4-FFF2-40B4-BE49-F238E27FC236}">
                  <a16:creationId xmlns:a16="http://schemas.microsoft.com/office/drawing/2014/main" xmlns="" id="{6EF802DB-45D2-4EAF-9414-AE103BB1BD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1080" y="2837879"/>
              <a:ext cx="520380" cy="532475"/>
            </a:xfrm>
            <a:prstGeom prst="rect">
              <a:avLst/>
            </a:prstGeom>
            <a:grpFill/>
            <a:extLst/>
          </p:spPr>
          <p:txBody>
            <a:bodyPr wrap="none" lIns="0" tIns="0" rIns="0" bIns="0" rtlCol="0">
              <a:spAutoFit/>
            </a:bodyPr>
            <a:lstStyle>
              <a:lvl1pPr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1pPr>
              <a:lvl2pPr marL="742950" indent="-28575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2pPr>
              <a:lvl3pPr marL="1143000" indent="-22860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3pPr>
              <a:lvl4pPr marL="1600200" indent="-22860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4pPr>
              <a:lvl5pPr marL="2057400" indent="-22860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defTabSz="742931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400" b="1" dirty="0">
                  <a:ln>
                    <a:solidFill>
                      <a:srgbClr val="00CC99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Arial Narrow" panose="020B0606020202030204" pitchFamily="34" charset="0"/>
                  <a:ea typeface="+mn-ea"/>
                </a:rPr>
                <a:t>중간</a:t>
              </a:r>
              <a:r>
                <a:rPr lang="en-US" altLang="ko-KR" sz="1400" b="1" dirty="0">
                  <a:ln>
                    <a:solidFill>
                      <a:srgbClr val="00CC99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Arial Narrow" panose="020B0606020202030204" pitchFamily="34" charset="0"/>
                  <a:ea typeface="+mn-ea"/>
                </a:rPr>
                <a:t> </a:t>
              </a:r>
              <a:r>
                <a:rPr lang="ko-KR" altLang="en-US" sz="1400" b="1" dirty="0">
                  <a:ln>
                    <a:solidFill>
                      <a:srgbClr val="00CC99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Arial Narrow" panose="020B0606020202030204" pitchFamily="34" charset="0"/>
                  <a:ea typeface="+mn-ea"/>
                </a:rPr>
                <a:t>제품</a:t>
              </a:r>
              <a:endParaRPr lang="ko-KR" altLang="en-US" sz="1400" b="1" kern="1200" dirty="0">
                <a:ln>
                  <a:solidFill>
                    <a:srgbClr val="00CC99">
                      <a:alpha val="0"/>
                    </a:srgbClr>
                  </a:solidFill>
                </a:ln>
                <a:solidFill>
                  <a:srgbClr val="FFFFFF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xmlns="" id="{0A4437CA-4C8D-4F0B-A242-39B1F0697F28}"/>
              </a:ext>
            </a:extLst>
          </p:cNvPr>
          <p:cNvGrpSpPr/>
          <p:nvPr/>
        </p:nvGrpSpPr>
        <p:grpSpPr>
          <a:xfrm>
            <a:off x="6518037" y="1524002"/>
            <a:ext cx="2545681" cy="342149"/>
            <a:chOff x="637448" y="2755571"/>
            <a:chExt cx="1727638" cy="632592"/>
          </a:xfrm>
          <a:solidFill>
            <a:srgbClr val="3C8C93"/>
          </a:solidFill>
        </p:grpSpPr>
        <p:sp>
          <p:nvSpPr>
            <p:cNvPr id="51" name="사각형: 둥근 모서리 108">
              <a:extLst>
                <a:ext uri="{FF2B5EF4-FFF2-40B4-BE49-F238E27FC236}">
                  <a16:creationId xmlns:a16="http://schemas.microsoft.com/office/drawing/2014/main" xmlns="" id="{83AA9C7F-CC23-47E6-B6A1-E5D403E4981A}"/>
                </a:ext>
              </a:extLst>
            </p:cNvPr>
            <p:cNvSpPr/>
            <p:nvPr/>
          </p:nvSpPr>
          <p:spPr>
            <a:xfrm>
              <a:off x="637448" y="2755571"/>
              <a:ext cx="1727638" cy="632592"/>
            </a:xfrm>
            <a:prstGeom prst="rect">
              <a:avLst/>
            </a:prstGeom>
            <a:grpFill/>
            <a:ln w="28575"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algn="ctr" defTabSz="742931" fontAlgn="base" latinLnBrk="1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400" b="1" kern="120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2" name="직사각형 2">
              <a:extLst>
                <a:ext uri="{FF2B5EF4-FFF2-40B4-BE49-F238E27FC236}">
                  <a16:creationId xmlns:a16="http://schemas.microsoft.com/office/drawing/2014/main" xmlns="" id="{BAD27FB0-7693-4DBD-B160-6E9250E6FA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1077" y="2819444"/>
              <a:ext cx="520380" cy="532479"/>
            </a:xfrm>
            <a:prstGeom prst="rect">
              <a:avLst/>
            </a:prstGeom>
            <a:grpFill/>
            <a:extLst/>
          </p:spPr>
          <p:txBody>
            <a:bodyPr wrap="none" lIns="0" tIns="0" rIns="0" bIns="0" rtlCol="0">
              <a:spAutoFit/>
            </a:bodyPr>
            <a:lstStyle>
              <a:lvl1pPr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1pPr>
              <a:lvl2pPr marL="742950" indent="-28575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2pPr>
              <a:lvl3pPr marL="1143000" indent="-22860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3pPr>
              <a:lvl4pPr marL="1600200" indent="-22860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4pPr>
              <a:lvl5pPr marL="2057400" indent="-22860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defTabSz="742931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400" b="1" kern="120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Arial Narrow" panose="020B0606020202030204" pitchFamily="34" charset="0"/>
                  <a:ea typeface="+mn-ea"/>
                </a:rPr>
                <a:t>최종 제품</a:t>
              </a: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xmlns="" id="{6F38F535-3158-45D3-A91F-66206BB08A7C}"/>
              </a:ext>
            </a:extLst>
          </p:cNvPr>
          <p:cNvGrpSpPr/>
          <p:nvPr/>
        </p:nvGrpSpPr>
        <p:grpSpPr>
          <a:xfrm>
            <a:off x="843846" y="1523143"/>
            <a:ext cx="589852" cy="342150"/>
            <a:chOff x="781942" y="2754383"/>
            <a:chExt cx="1897519" cy="632592"/>
          </a:xfrm>
          <a:solidFill>
            <a:schemeClr val="tx1"/>
          </a:solidFill>
        </p:grpSpPr>
        <p:sp>
          <p:nvSpPr>
            <p:cNvPr id="55" name="사각형: 둥근 모서리 108">
              <a:extLst>
                <a:ext uri="{FF2B5EF4-FFF2-40B4-BE49-F238E27FC236}">
                  <a16:creationId xmlns:a16="http://schemas.microsoft.com/office/drawing/2014/main" xmlns="" id="{6153C5E1-EAD7-4001-BA59-9E9AA478B5F2}"/>
                </a:ext>
              </a:extLst>
            </p:cNvPr>
            <p:cNvSpPr/>
            <p:nvPr/>
          </p:nvSpPr>
          <p:spPr>
            <a:xfrm>
              <a:off x="781942" y="2754383"/>
              <a:ext cx="1897519" cy="632592"/>
            </a:xfrm>
            <a:prstGeom prst="rect">
              <a:avLst/>
            </a:prstGeom>
            <a:grpFill/>
            <a:ln w="28575"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algn="ctr" defTabSz="742931" fontAlgn="base" latinLnBrk="1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400" b="1" kern="120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6" name="직사각형 2">
              <a:extLst>
                <a:ext uri="{FF2B5EF4-FFF2-40B4-BE49-F238E27FC236}">
                  <a16:creationId xmlns:a16="http://schemas.microsoft.com/office/drawing/2014/main" xmlns="" id="{B7916A5A-1213-45DF-A5F7-798F7D50E6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9915" y="2819848"/>
              <a:ext cx="1165694" cy="532476"/>
            </a:xfrm>
            <a:prstGeom prst="rect">
              <a:avLst/>
            </a:prstGeom>
            <a:grpFill/>
            <a:extLst/>
          </p:spPr>
          <p:txBody>
            <a:bodyPr wrap="none" lIns="0" tIns="0" rIns="0" bIns="0" rtlCol="0">
              <a:spAutoFit/>
            </a:bodyPr>
            <a:lstStyle>
              <a:lvl1pPr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1pPr>
              <a:lvl2pPr marL="742950" indent="-28575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2pPr>
              <a:lvl3pPr marL="1143000" indent="-22860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3pPr>
              <a:lvl4pPr marL="1600200" indent="-22860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4pPr>
              <a:lvl5pPr marL="2057400" indent="-228600" eaLnBrk="0" hangingPunct="0"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>
                  <a:solidFill>
                    <a:schemeClr val="tx1"/>
                  </a:solidFill>
                  <a:latin typeface="굴림" panose="020B0600000101010101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defTabSz="742931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400" b="1" kern="1200" dirty="0">
                  <a:ln>
                    <a:solidFill>
                      <a:srgbClr val="00CC99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Arial Narrow" panose="020B0606020202030204" pitchFamily="34" charset="0"/>
                  <a:ea typeface="+mn-ea"/>
                </a:rPr>
                <a:t>원료</a:t>
              </a:r>
            </a:p>
          </p:txBody>
        </p:sp>
      </p:grpSp>
      <p:sp>
        <p:nvSpPr>
          <p:cNvPr id="57" name="AutoShape 22">
            <a:extLst>
              <a:ext uri="{FF2B5EF4-FFF2-40B4-BE49-F238E27FC236}">
                <a16:creationId xmlns:a16="http://schemas.microsoft.com/office/drawing/2014/main" xmlns="" id="{34BAEFF4-2304-48A9-B68A-752FDB741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283" y="4164904"/>
            <a:ext cx="775749" cy="29583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lIns="29250" tIns="29250" rIns="29250" bIns="29250" anchor="ctr"/>
          <a:lstStyle/>
          <a:p>
            <a:pPr algn="ctr" defTabSz="74293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1200" dirty="0">
                <a:latin typeface="Arial Narrow" panose="020B0606020202030204" pitchFamily="34" charset="0"/>
                <a:cs typeface="Arial" panose="020B0604020202020204" pitchFamily="34" charset="0"/>
              </a:rPr>
              <a:t>Naphtha</a:t>
            </a:r>
          </a:p>
        </p:txBody>
      </p:sp>
      <p:sp>
        <p:nvSpPr>
          <p:cNvPr id="65" name="AutoShape 29">
            <a:extLst>
              <a:ext uri="{FF2B5EF4-FFF2-40B4-BE49-F238E27FC236}">
                <a16:creationId xmlns:a16="http://schemas.microsoft.com/office/drawing/2014/main" xmlns="" id="{A901F1BC-879C-49E6-9500-8734C2167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8227" y="4630400"/>
            <a:ext cx="1288175" cy="232377"/>
          </a:xfrm>
          <a:prstGeom prst="round2DiagRect">
            <a:avLst/>
          </a:prstGeom>
          <a:solidFill>
            <a:srgbClr val="3C8C93"/>
          </a:solidFill>
          <a:ln w="9525">
            <a:solidFill>
              <a:srgbClr val="336600"/>
            </a:solidFill>
            <a:round/>
            <a:headEnd/>
            <a:tailEnd/>
          </a:ln>
        </p:spPr>
        <p:txBody>
          <a:bodyPr wrap="none" lIns="29250" tIns="29250" rIns="29250" bIns="29250" anchor="ctr" anchorCtr="0"/>
          <a:lstStyle/>
          <a:p>
            <a:pPr algn="ctr" defTabSz="742931" eaLnBrk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120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NBR / SBR / SSBR</a:t>
            </a:r>
            <a:endParaRPr kumimoji="1" lang="en-US" altLang="ko-KR" sz="1200" b="1" kern="1200" dirty="0">
              <a:solidFill>
                <a:srgbClr val="FFFFF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6" name="AutoShape 30">
            <a:hlinkClick r:id="" action="ppaction://noaction"/>
            <a:extLst>
              <a:ext uri="{FF2B5EF4-FFF2-40B4-BE49-F238E27FC236}">
                <a16:creationId xmlns:a16="http://schemas.microsoft.com/office/drawing/2014/main" xmlns="" id="{76E4D8D2-C723-4B23-B046-5746E19AC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8227" y="4934146"/>
            <a:ext cx="1288175" cy="232377"/>
          </a:xfrm>
          <a:prstGeom prst="round2DiagRect">
            <a:avLst/>
          </a:prstGeom>
          <a:solidFill>
            <a:srgbClr val="3C8C93"/>
          </a:solidFill>
          <a:ln w="9525">
            <a:solidFill>
              <a:srgbClr val="336600"/>
            </a:solidFill>
            <a:round/>
            <a:headEnd/>
            <a:tailEnd/>
          </a:ln>
        </p:spPr>
        <p:txBody>
          <a:bodyPr wrap="none" lIns="29250" tIns="29250" rIns="29250" bIns="29250" anchor="ctr" anchorCtr="0"/>
          <a:lstStyle/>
          <a:p>
            <a:pPr algn="ctr" defTabSz="742931" eaLnBrk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120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MBS / NBL / SBS</a:t>
            </a:r>
            <a:endParaRPr kumimoji="1" lang="en-US" altLang="ko-KR" sz="1200" b="1" kern="1200" dirty="0">
              <a:solidFill>
                <a:srgbClr val="FFFFF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cxnSp>
        <p:nvCxnSpPr>
          <p:cNvPr id="76" name="AutoShape 44">
            <a:extLst>
              <a:ext uri="{FF2B5EF4-FFF2-40B4-BE49-F238E27FC236}">
                <a16:creationId xmlns:a16="http://schemas.microsoft.com/office/drawing/2014/main" xmlns="" id="{990C78D8-97D1-4AE5-8B90-6D486C04BACB}"/>
              </a:ext>
            </a:extLst>
          </p:cNvPr>
          <p:cNvCxnSpPr>
            <a:cxnSpLocks noChangeShapeType="1"/>
            <a:stCxn id="119" idx="0"/>
            <a:endCxn id="121" idx="2"/>
          </p:cNvCxnSpPr>
          <p:nvPr/>
        </p:nvCxnSpPr>
        <p:spPr bwMode="auto">
          <a:xfrm>
            <a:off x="2839752" y="5545059"/>
            <a:ext cx="119863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sysDot"/>
            <a:round/>
            <a:headEnd/>
            <a:tailEnd type="arrow" w="med" len="med"/>
          </a:ln>
        </p:spPr>
      </p:cxnSp>
      <p:cxnSp>
        <p:nvCxnSpPr>
          <p:cNvPr id="83" name="AutoShape 45">
            <a:extLst>
              <a:ext uri="{FF2B5EF4-FFF2-40B4-BE49-F238E27FC236}">
                <a16:creationId xmlns:a16="http://schemas.microsoft.com/office/drawing/2014/main" xmlns="" id="{20BFFA64-B7EC-427B-8EB2-7A3CEAB374D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39752" y="4748304"/>
            <a:ext cx="119863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sysDot"/>
            <a:round/>
            <a:headEnd/>
            <a:tailEnd type="arrow" w="med" len="med"/>
          </a:ln>
        </p:spPr>
      </p:cxnSp>
      <p:sp>
        <p:nvSpPr>
          <p:cNvPr id="84" name="AutoShape 56">
            <a:hlinkClick r:id="" action="ppaction://noaction"/>
            <a:extLst>
              <a:ext uri="{FF2B5EF4-FFF2-40B4-BE49-F238E27FC236}">
                <a16:creationId xmlns:a16="http://schemas.microsoft.com/office/drawing/2014/main" xmlns="" id="{6754D4C8-1E71-4005-AF3C-CDF7B77D6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8227" y="2643532"/>
            <a:ext cx="1288175" cy="232377"/>
          </a:xfrm>
          <a:prstGeom prst="round2DiagRect">
            <a:avLst/>
          </a:prstGeom>
          <a:solidFill>
            <a:srgbClr val="3C8C93"/>
          </a:solidFill>
          <a:ln w="9525">
            <a:solidFill>
              <a:srgbClr val="336600"/>
            </a:solidFill>
            <a:round/>
            <a:headEnd/>
            <a:tailEnd/>
          </a:ln>
        </p:spPr>
        <p:txBody>
          <a:bodyPr wrap="none" lIns="29250" tIns="29250" rIns="29250" bIns="29250" anchor="ctr" anchorCtr="0"/>
          <a:lstStyle/>
          <a:p>
            <a:pPr algn="ctr" defTabSz="742931" eaLnBrk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120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PVC</a:t>
            </a:r>
          </a:p>
        </p:txBody>
      </p:sp>
      <p:sp>
        <p:nvSpPr>
          <p:cNvPr id="87" name="AutoShape 58">
            <a:extLst>
              <a:ext uri="{FF2B5EF4-FFF2-40B4-BE49-F238E27FC236}">
                <a16:creationId xmlns:a16="http://schemas.microsoft.com/office/drawing/2014/main" xmlns="" id="{25F4E4D5-1842-4FB0-9111-68A2B8BFD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8227" y="2064309"/>
            <a:ext cx="1288175" cy="232377"/>
          </a:xfrm>
          <a:prstGeom prst="round2DiagRect">
            <a:avLst/>
          </a:prstGeom>
          <a:solidFill>
            <a:srgbClr val="3C8C93"/>
          </a:solidFill>
          <a:ln w="9525">
            <a:solidFill>
              <a:srgbClr val="336600"/>
            </a:solidFill>
            <a:round/>
            <a:headEnd/>
            <a:tailEnd/>
          </a:ln>
        </p:spPr>
        <p:txBody>
          <a:bodyPr wrap="none" lIns="29250" tIns="29250" rIns="29250" bIns="29250" anchor="ctr" anchorCtr="0"/>
          <a:lstStyle/>
          <a:p>
            <a:pPr algn="ctr" defTabSz="742931" eaLnBrk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120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LDPE</a:t>
            </a:r>
          </a:p>
        </p:txBody>
      </p:sp>
      <p:sp>
        <p:nvSpPr>
          <p:cNvPr id="89" name="AutoShape 60">
            <a:extLst>
              <a:ext uri="{FF2B5EF4-FFF2-40B4-BE49-F238E27FC236}">
                <a16:creationId xmlns:a16="http://schemas.microsoft.com/office/drawing/2014/main" xmlns="" id="{D8C58EDB-43F3-4A2F-ABCC-FEF4F0155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8227" y="3360578"/>
            <a:ext cx="1288175" cy="232377"/>
          </a:xfrm>
          <a:prstGeom prst="round2DiagRect">
            <a:avLst/>
          </a:prstGeom>
          <a:solidFill>
            <a:srgbClr val="3C8C93"/>
          </a:solidFill>
          <a:ln w="9525" algn="ctr">
            <a:solidFill>
              <a:srgbClr val="336600"/>
            </a:solidFill>
            <a:round/>
            <a:headEnd/>
            <a:tailEnd/>
          </a:ln>
        </p:spPr>
        <p:txBody>
          <a:bodyPr wrap="none" lIns="29250" tIns="29250" rIns="29250" bIns="29250" anchor="ctr" anchorCtr="0"/>
          <a:lstStyle/>
          <a:p>
            <a:pPr algn="ctr" defTabSz="742931" eaLnBrk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120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IPA</a:t>
            </a:r>
          </a:p>
        </p:txBody>
      </p:sp>
      <p:sp>
        <p:nvSpPr>
          <p:cNvPr id="94" name="AutoShape 74">
            <a:hlinkClick r:id="" action="ppaction://noaction"/>
            <a:extLst>
              <a:ext uri="{FF2B5EF4-FFF2-40B4-BE49-F238E27FC236}">
                <a16:creationId xmlns:a16="http://schemas.microsoft.com/office/drawing/2014/main" xmlns="" id="{3F6BAB6A-C35D-4977-88FE-0D68E0DF2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8227" y="3905487"/>
            <a:ext cx="1288175" cy="232377"/>
          </a:xfrm>
          <a:prstGeom prst="round2DiagRect">
            <a:avLst/>
          </a:prstGeom>
          <a:solidFill>
            <a:srgbClr val="3C8C93"/>
          </a:solidFill>
          <a:ln w="9525">
            <a:solidFill>
              <a:srgbClr val="336600"/>
            </a:solidFill>
            <a:round/>
            <a:headEnd/>
            <a:tailEnd/>
          </a:ln>
        </p:spPr>
        <p:txBody>
          <a:bodyPr wrap="none" lIns="29250" tIns="29250" rIns="29250" bIns="29250" anchor="ctr" anchorCtr="0"/>
          <a:lstStyle/>
          <a:p>
            <a:pPr algn="ctr" defTabSz="742931" eaLnBrk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120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AA</a:t>
            </a:r>
          </a:p>
        </p:txBody>
      </p:sp>
      <p:sp>
        <p:nvSpPr>
          <p:cNvPr id="95" name="AutoShape 91">
            <a:hlinkClick r:id="" action="ppaction://noaction"/>
            <a:extLst>
              <a:ext uri="{FF2B5EF4-FFF2-40B4-BE49-F238E27FC236}">
                <a16:creationId xmlns:a16="http://schemas.microsoft.com/office/drawing/2014/main" xmlns="" id="{69F5FFF0-F2D2-4B6C-AC87-2C77E4D13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8227" y="5423428"/>
            <a:ext cx="1288175" cy="232377"/>
          </a:xfrm>
          <a:prstGeom prst="round2DiagRect">
            <a:avLst/>
          </a:prstGeom>
          <a:solidFill>
            <a:srgbClr val="3C8C93"/>
          </a:solidFill>
          <a:ln w="9525">
            <a:solidFill>
              <a:srgbClr val="336600"/>
            </a:solidFill>
            <a:round/>
            <a:headEnd/>
            <a:tailEnd/>
          </a:ln>
        </p:spPr>
        <p:txBody>
          <a:bodyPr wrap="none" lIns="29250" tIns="29250" rIns="29250" bIns="29250" anchor="ctr" anchorCtr="0"/>
          <a:lstStyle/>
          <a:p>
            <a:pPr algn="ctr" defTabSz="742931" eaLnBrk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120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ABS / PS / </a:t>
            </a:r>
            <a:r>
              <a:rPr kumimoji="1" lang="en-US" altLang="ko-KR" sz="1200" b="1" kern="1200" dirty="0">
                <a:solidFill>
                  <a:srgbClr val="FFFF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EPS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5258CBE4-1FB7-48EB-AFAC-4F0605C74EC0}"/>
              </a:ext>
            </a:extLst>
          </p:cNvPr>
          <p:cNvSpPr txBox="1"/>
          <p:nvPr/>
        </p:nvSpPr>
        <p:spPr>
          <a:xfrm>
            <a:off x="8359461" y="2640373"/>
            <a:ext cx="5806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4293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900" b="1" kern="1200" dirty="0">
                <a:solidFill>
                  <a:srgbClr val="C00000"/>
                </a:solidFill>
                <a:latin typeface="Arial Narrow" panose="020B0606020202030204" pitchFamily="34" charset="0"/>
                <a:ea typeface="LG Smart_H Regular" panose="020B0600000101010101" pitchFamily="50" charset="-127"/>
                <a:cs typeface="Arial" panose="020B0604020202020204" pitchFamily="34" charset="0"/>
              </a:rPr>
              <a:t>PVC</a:t>
            </a:r>
            <a:r>
              <a:rPr kumimoji="1" lang="ko-KR" altLang="en-US" sz="900" b="1" kern="1200" dirty="0">
                <a:solidFill>
                  <a:srgbClr val="C00000"/>
                </a:solidFill>
                <a:latin typeface="Arial Narrow" panose="020B0606020202030204" pitchFamily="34" charset="0"/>
                <a:ea typeface="LG Smart_H Regular" panose="020B0600000101010101" pitchFamily="50" charset="-127"/>
                <a:cs typeface="Arial" panose="020B0604020202020204" pitchFamily="34" charset="0"/>
              </a:rPr>
              <a:t>공장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B781FA63-1003-41F4-871D-9396A75C9464}"/>
              </a:ext>
            </a:extLst>
          </p:cNvPr>
          <p:cNvSpPr txBox="1"/>
          <p:nvPr/>
        </p:nvSpPr>
        <p:spPr>
          <a:xfrm>
            <a:off x="8359461" y="5418996"/>
            <a:ext cx="58702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4293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900" b="1" kern="1200">
                <a:solidFill>
                  <a:srgbClr val="C00000"/>
                </a:solidFill>
                <a:latin typeface="Arial Narrow" panose="020B0606020202030204" pitchFamily="34" charset="0"/>
                <a:ea typeface="LG Smart_H Regular" panose="020B0600000101010101" pitchFamily="50" charset="-127"/>
                <a:cs typeface="Arial" panose="020B0604020202020204" pitchFamily="34" charset="0"/>
              </a:rPr>
              <a:t>ABS</a:t>
            </a:r>
            <a:r>
              <a:rPr kumimoji="1" lang="ko-KR" altLang="en-US" sz="900" b="1" kern="1200">
                <a:solidFill>
                  <a:srgbClr val="C00000"/>
                </a:solidFill>
                <a:latin typeface="Arial Narrow" panose="020B0606020202030204" pitchFamily="34" charset="0"/>
                <a:ea typeface="LG Smart_H Regular" panose="020B0600000101010101" pitchFamily="50" charset="-127"/>
                <a:cs typeface="Arial" panose="020B0604020202020204" pitchFamily="34" charset="0"/>
              </a:rPr>
              <a:t>공장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54202F94-9AD7-4A5C-9A17-6B1AD1961462}"/>
              </a:ext>
            </a:extLst>
          </p:cNvPr>
          <p:cNvSpPr txBox="1"/>
          <p:nvPr/>
        </p:nvSpPr>
        <p:spPr>
          <a:xfrm>
            <a:off x="8359461" y="4919009"/>
            <a:ext cx="5966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4293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900" b="1" dirty="0">
                <a:solidFill>
                  <a:srgbClr val="C00000"/>
                </a:solidFill>
                <a:latin typeface="Arial Narrow" panose="020B0606020202030204" pitchFamily="34" charset="0"/>
                <a:ea typeface="LG Smart_H Regular" panose="020B0600000101010101" pitchFamily="50" charset="-127"/>
                <a:cs typeface="Arial" panose="020B0604020202020204" pitchFamily="34" charset="0"/>
              </a:rPr>
              <a:t>HPM</a:t>
            </a:r>
            <a:r>
              <a:rPr kumimoji="1" lang="ko-KR" altLang="en-US" sz="900" b="1" kern="1200" dirty="0">
                <a:solidFill>
                  <a:srgbClr val="C00000"/>
                </a:solidFill>
                <a:latin typeface="Arial Narrow" panose="020B0606020202030204" pitchFamily="34" charset="0"/>
                <a:ea typeface="LG Smart_H Regular" panose="020B0600000101010101" pitchFamily="50" charset="-127"/>
                <a:cs typeface="Arial" panose="020B0604020202020204" pitchFamily="34" charset="0"/>
              </a:rPr>
              <a:t>공장</a:t>
            </a:r>
          </a:p>
        </p:txBody>
      </p:sp>
      <p:sp>
        <p:nvSpPr>
          <p:cNvPr id="117" name="대각선 방향의 모서리가 둥근 사각형 197">
            <a:extLst>
              <a:ext uri="{FF2B5EF4-FFF2-40B4-BE49-F238E27FC236}">
                <a16:creationId xmlns:a16="http://schemas.microsoft.com/office/drawing/2014/main" xmlns="" id="{117470F3-4FF0-4676-A714-4E9C1714D568}"/>
              </a:ext>
            </a:extLst>
          </p:cNvPr>
          <p:cNvSpPr/>
          <p:nvPr/>
        </p:nvSpPr>
        <p:spPr bwMode="auto">
          <a:xfrm>
            <a:off x="1919627" y="2035387"/>
            <a:ext cx="920125" cy="232377"/>
          </a:xfrm>
          <a:prstGeom prst="round2DiagRect">
            <a:avLst/>
          </a:prstGeom>
          <a:solidFill>
            <a:srgbClr val="7F7F7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ctr" anchorCtr="0" compatLnSpc="1">
            <a:prstTxWarp prst="textNoShape">
              <a:avLst/>
            </a:prstTxWarp>
          </a:bodyPr>
          <a:lstStyle/>
          <a:p>
            <a:pPr algn="ctr" defTabSz="74293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1200">
                <a:solidFill>
                  <a:srgbClr val="FFFFFF"/>
                </a:solidFill>
                <a:latin typeface="Arial Narrow" panose="020B0606020202030204" pitchFamily="34" charset="0"/>
              </a:rPr>
              <a:t>Ethylene</a:t>
            </a:r>
            <a:endParaRPr kumimoji="1" lang="ko-KR" altLang="en-US" sz="1200" b="1" kern="120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18" name="대각선 방향의 모서리가 둥근 사각형 198">
            <a:extLst>
              <a:ext uri="{FF2B5EF4-FFF2-40B4-BE49-F238E27FC236}">
                <a16:creationId xmlns:a16="http://schemas.microsoft.com/office/drawing/2014/main" xmlns="" id="{C7F147D7-2197-47A7-A55E-2C83E3B2C53A}"/>
              </a:ext>
            </a:extLst>
          </p:cNvPr>
          <p:cNvSpPr/>
          <p:nvPr/>
        </p:nvSpPr>
        <p:spPr bwMode="auto">
          <a:xfrm>
            <a:off x="1919627" y="4632116"/>
            <a:ext cx="920125" cy="232377"/>
          </a:xfrm>
          <a:prstGeom prst="round2DiagRect">
            <a:avLst/>
          </a:prstGeom>
          <a:solidFill>
            <a:srgbClr val="7F7F7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ctr" anchorCtr="0" compatLnSpc="1">
            <a:prstTxWarp prst="textNoShape">
              <a:avLst/>
            </a:prstTxWarp>
          </a:bodyPr>
          <a:lstStyle/>
          <a:p>
            <a:pPr algn="ctr" defTabSz="74293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1200">
                <a:solidFill>
                  <a:srgbClr val="FFFFFF"/>
                </a:solidFill>
                <a:latin typeface="Arial Narrow" panose="020B0606020202030204" pitchFamily="34" charset="0"/>
              </a:rPr>
              <a:t>Mixed C4</a:t>
            </a:r>
            <a:endParaRPr kumimoji="1" lang="ko-KR" altLang="en-US" sz="1200" b="1" kern="120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19" name="대각선 방향의 모서리가 둥근 사각형 199">
            <a:extLst>
              <a:ext uri="{FF2B5EF4-FFF2-40B4-BE49-F238E27FC236}">
                <a16:creationId xmlns:a16="http://schemas.microsoft.com/office/drawing/2014/main" xmlns="" id="{50A5F058-D251-4E11-B26F-807D14E3C31D}"/>
              </a:ext>
            </a:extLst>
          </p:cNvPr>
          <p:cNvSpPr/>
          <p:nvPr/>
        </p:nvSpPr>
        <p:spPr bwMode="auto">
          <a:xfrm>
            <a:off x="1919627" y="5428871"/>
            <a:ext cx="920125" cy="232377"/>
          </a:xfrm>
          <a:prstGeom prst="round2DiagRect">
            <a:avLst/>
          </a:prstGeom>
          <a:solidFill>
            <a:srgbClr val="7F7F7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ctr" anchorCtr="0" compatLnSpc="1">
            <a:prstTxWarp prst="textNoShape">
              <a:avLst/>
            </a:prstTxWarp>
          </a:bodyPr>
          <a:lstStyle/>
          <a:p>
            <a:pPr algn="ctr" defTabSz="74293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1200">
                <a:solidFill>
                  <a:srgbClr val="FFFFFF"/>
                </a:solidFill>
                <a:latin typeface="Arial Narrow" panose="020B0606020202030204" pitchFamily="34" charset="0"/>
              </a:rPr>
              <a:t>RPG</a:t>
            </a:r>
            <a:endParaRPr kumimoji="1" lang="ko-KR" altLang="en-US" sz="1200" b="1" kern="120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20" name="대각선 방향의 모서리가 둥근 사각형 200">
            <a:extLst>
              <a:ext uri="{FF2B5EF4-FFF2-40B4-BE49-F238E27FC236}">
                <a16:creationId xmlns:a16="http://schemas.microsoft.com/office/drawing/2014/main" xmlns="" id="{E7F8C269-2C46-4578-9B14-08058F1CAA86}"/>
              </a:ext>
            </a:extLst>
          </p:cNvPr>
          <p:cNvSpPr/>
          <p:nvPr/>
        </p:nvSpPr>
        <p:spPr bwMode="auto">
          <a:xfrm>
            <a:off x="2959615" y="4632116"/>
            <a:ext cx="920125" cy="232377"/>
          </a:xfrm>
          <a:prstGeom prst="round2DiagRect">
            <a:avLst/>
          </a:prstGeom>
          <a:solidFill>
            <a:srgbClr val="7F7F7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ctr" anchorCtr="0" compatLnSpc="1">
            <a:prstTxWarp prst="textNoShape">
              <a:avLst/>
            </a:prstTxWarp>
          </a:bodyPr>
          <a:lstStyle/>
          <a:p>
            <a:pPr algn="ctr" defTabSz="74293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1200">
                <a:solidFill>
                  <a:srgbClr val="FFFFFF"/>
                </a:solidFill>
                <a:latin typeface="Arial Narrow" panose="020B0606020202030204" pitchFamily="34" charset="0"/>
              </a:rPr>
              <a:t>Butadiene</a:t>
            </a:r>
            <a:endParaRPr kumimoji="1" lang="ko-KR" altLang="en-US" sz="1200" b="1" kern="120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21" name="대각선 방향의 모서리가 둥근 사각형 201">
            <a:extLst>
              <a:ext uri="{FF2B5EF4-FFF2-40B4-BE49-F238E27FC236}">
                <a16:creationId xmlns:a16="http://schemas.microsoft.com/office/drawing/2014/main" xmlns="" id="{CC6E39FF-DE63-4CCB-ACEE-0C76D8C442AF}"/>
              </a:ext>
            </a:extLst>
          </p:cNvPr>
          <p:cNvSpPr/>
          <p:nvPr/>
        </p:nvSpPr>
        <p:spPr bwMode="auto">
          <a:xfrm>
            <a:off x="2959615" y="5428871"/>
            <a:ext cx="920125" cy="232377"/>
          </a:xfrm>
          <a:prstGeom prst="round2DiagRect">
            <a:avLst/>
          </a:prstGeom>
          <a:solidFill>
            <a:srgbClr val="7F7F7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ctr" anchorCtr="0" compatLnSpc="1">
            <a:prstTxWarp prst="textNoShape">
              <a:avLst/>
            </a:prstTxWarp>
          </a:bodyPr>
          <a:lstStyle/>
          <a:p>
            <a:pPr algn="ctr" defTabSz="74293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1200">
                <a:solidFill>
                  <a:srgbClr val="FFFFFF"/>
                </a:solidFill>
                <a:latin typeface="Arial Narrow" panose="020B0606020202030204" pitchFamily="34" charset="0"/>
              </a:rPr>
              <a:t>Benzene</a:t>
            </a:r>
            <a:endParaRPr kumimoji="1" lang="ko-KR" altLang="en-US" sz="1200" b="1" kern="120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22" name="대각선 방향의 모서리가 둥근 사각형 202">
            <a:extLst>
              <a:ext uri="{FF2B5EF4-FFF2-40B4-BE49-F238E27FC236}">
                <a16:creationId xmlns:a16="http://schemas.microsoft.com/office/drawing/2014/main" xmlns="" id="{E4C457B3-86EA-4C2A-B700-236105B8BDF4}"/>
              </a:ext>
            </a:extLst>
          </p:cNvPr>
          <p:cNvSpPr/>
          <p:nvPr/>
        </p:nvSpPr>
        <p:spPr bwMode="auto">
          <a:xfrm>
            <a:off x="4119424" y="2643532"/>
            <a:ext cx="920125" cy="232377"/>
          </a:xfrm>
          <a:prstGeom prst="round2DiagRect">
            <a:avLst/>
          </a:prstGeom>
          <a:solidFill>
            <a:srgbClr val="8D744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ctr" anchorCtr="0" compatLnSpc="1">
            <a:prstTxWarp prst="textNoShape">
              <a:avLst/>
            </a:prstTxWarp>
          </a:bodyPr>
          <a:lstStyle/>
          <a:p>
            <a:pPr algn="ctr" defTabSz="74293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1200">
                <a:solidFill>
                  <a:srgbClr val="FFFFFF"/>
                </a:solidFill>
                <a:latin typeface="Arial Narrow" panose="020B0606020202030204" pitchFamily="34" charset="0"/>
                <a:ea typeface="LG Smart_H Regular" panose="020B0600000101010101" pitchFamily="50" charset="-127"/>
              </a:rPr>
              <a:t>EDC</a:t>
            </a:r>
            <a:endParaRPr kumimoji="1" lang="ko-KR" altLang="en-US" sz="1200" b="1" kern="1200">
              <a:solidFill>
                <a:srgbClr val="FFFFFF"/>
              </a:solidFill>
              <a:latin typeface="Arial Narrow" panose="020B0606020202030204" pitchFamily="34" charset="0"/>
              <a:ea typeface="LG Smart_H Regular" panose="020B0600000101010101" pitchFamily="50" charset="-127"/>
            </a:endParaRPr>
          </a:p>
        </p:txBody>
      </p:sp>
      <p:sp>
        <p:nvSpPr>
          <p:cNvPr id="123" name="대각선 방향의 모서리가 둥근 사각형 203">
            <a:extLst>
              <a:ext uri="{FF2B5EF4-FFF2-40B4-BE49-F238E27FC236}">
                <a16:creationId xmlns:a16="http://schemas.microsoft.com/office/drawing/2014/main" xmlns="" id="{991BC97B-E4C2-4567-912D-014F5E3E8222}"/>
              </a:ext>
            </a:extLst>
          </p:cNvPr>
          <p:cNvSpPr/>
          <p:nvPr/>
        </p:nvSpPr>
        <p:spPr bwMode="auto">
          <a:xfrm>
            <a:off x="5407640" y="2643532"/>
            <a:ext cx="920125" cy="232377"/>
          </a:xfrm>
          <a:prstGeom prst="round2DiagRect">
            <a:avLst/>
          </a:prstGeom>
          <a:solidFill>
            <a:srgbClr val="8D744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ctr" anchorCtr="0" compatLnSpc="1">
            <a:prstTxWarp prst="textNoShape">
              <a:avLst/>
            </a:prstTxWarp>
          </a:bodyPr>
          <a:lstStyle/>
          <a:p>
            <a:pPr algn="ctr" defTabSz="74293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1200">
                <a:solidFill>
                  <a:srgbClr val="FFFFFF"/>
                </a:solidFill>
                <a:latin typeface="Arial Narrow" panose="020B0606020202030204" pitchFamily="34" charset="0"/>
                <a:ea typeface="LG Smart_H Regular" panose="020B0600000101010101" pitchFamily="50" charset="-127"/>
              </a:rPr>
              <a:t>VCM</a:t>
            </a:r>
            <a:endParaRPr kumimoji="1" lang="ko-KR" altLang="en-US" sz="1200" b="1" kern="1200">
              <a:solidFill>
                <a:srgbClr val="FFFFFF"/>
              </a:solidFill>
              <a:latin typeface="Arial Narrow" panose="020B0606020202030204" pitchFamily="34" charset="0"/>
              <a:ea typeface="LG Smart_H Regular" panose="020B0600000101010101" pitchFamily="50" charset="-127"/>
            </a:endParaRPr>
          </a:p>
        </p:txBody>
      </p:sp>
      <p:sp>
        <p:nvSpPr>
          <p:cNvPr id="124" name="대각선 방향의 모서리가 둥근 사각형 204">
            <a:extLst>
              <a:ext uri="{FF2B5EF4-FFF2-40B4-BE49-F238E27FC236}">
                <a16:creationId xmlns:a16="http://schemas.microsoft.com/office/drawing/2014/main" xmlns="" id="{40667C7F-BE70-4A87-8751-B7B1524C3347}"/>
              </a:ext>
            </a:extLst>
          </p:cNvPr>
          <p:cNvSpPr/>
          <p:nvPr/>
        </p:nvSpPr>
        <p:spPr bwMode="auto">
          <a:xfrm>
            <a:off x="4755668" y="5428871"/>
            <a:ext cx="920125" cy="232377"/>
          </a:xfrm>
          <a:prstGeom prst="round2DiagRect">
            <a:avLst/>
          </a:prstGeom>
          <a:solidFill>
            <a:srgbClr val="8D744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ctr" anchorCtr="0" compatLnSpc="1">
            <a:prstTxWarp prst="textNoShape">
              <a:avLst/>
            </a:prstTxWarp>
          </a:bodyPr>
          <a:lstStyle/>
          <a:p>
            <a:pPr algn="ctr" defTabSz="74293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1200">
                <a:solidFill>
                  <a:srgbClr val="FFFFFF"/>
                </a:solidFill>
                <a:latin typeface="Arial Narrow" panose="020B0606020202030204" pitchFamily="34" charset="0"/>
              </a:rPr>
              <a:t>SM</a:t>
            </a:r>
            <a:endParaRPr kumimoji="1" lang="ko-KR" altLang="en-US" sz="1200" b="1" kern="120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26" name="대각선 방향의 모서리가 둥근 사각형 206">
            <a:extLst>
              <a:ext uri="{FF2B5EF4-FFF2-40B4-BE49-F238E27FC236}">
                <a16:creationId xmlns:a16="http://schemas.microsoft.com/office/drawing/2014/main" xmlns="" id="{0F6F5063-7E0D-46BE-A1F0-86EAF482EED2}"/>
              </a:ext>
            </a:extLst>
          </p:cNvPr>
          <p:cNvSpPr/>
          <p:nvPr/>
        </p:nvSpPr>
        <p:spPr bwMode="auto">
          <a:xfrm>
            <a:off x="1919627" y="3377623"/>
            <a:ext cx="920125" cy="232377"/>
          </a:xfrm>
          <a:prstGeom prst="round2DiagRect">
            <a:avLst/>
          </a:prstGeom>
          <a:solidFill>
            <a:srgbClr val="7F7F7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0" rIns="74295" bIns="0" numCol="1" rtlCol="0" anchor="ctr" anchorCtr="0" compatLnSpc="1">
            <a:prstTxWarp prst="textNoShape">
              <a:avLst/>
            </a:prstTxWarp>
          </a:bodyPr>
          <a:lstStyle/>
          <a:p>
            <a:pPr algn="ctr" defTabSz="74293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1200">
                <a:solidFill>
                  <a:srgbClr val="FFFFFF"/>
                </a:solidFill>
                <a:latin typeface="Arial Narrow" panose="020B0606020202030204" pitchFamily="34" charset="0"/>
              </a:rPr>
              <a:t>Propylene</a:t>
            </a:r>
            <a:endParaRPr kumimoji="1" lang="ko-KR" altLang="en-US" sz="1200" b="1" kern="120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27" name="직선 화살표 연결선 126">
            <a:extLst>
              <a:ext uri="{FF2B5EF4-FFF2-40B4-BE49-F238E27FC236}">
                <a16:creationId xmlns:a16="http://schemas.microsoft.com/office/drawing/2014/main" xmlns="" id="{C13D21E1-2503-4FB2-8445-722F7CAA477D}"/>
              </a:ext>
            </a:extLst>
          </p:cNvPr>
          <p:cNvCxnSpPr>
            <a:cxnSpLocks/>
            <a:stCxn id="117" idx="0"/>
          </p:cNvCxnSpPr>
          <p:nvPr/>
        </p:nvCxnSpPr>
        <p:spPr bwMode="auto">
          <a:xfrm>
            <a:off x="2839752" y="2151576"/>
            <a:ext cx="426847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29" name="직선 화살표 연결선 128">
            <a:extLst>
              <a:ext uri="{FF2B5EF4-FFF2-40B4-BE49-F238E27FC236}">
                <a16:creationId xmlns:a16="http://schemas.microsoft.com/office/drawing/2014/main" xmlns="" id="{0DA20AE7-DBA6-483A-AF47-049E47B69960}"/>
              </a:ext>
            </a:extLst>
          </p:cNvPr>
          <p:cNvCxnSpPr>
            <a:cxnSpLocks/>
          </p:cNvCxnSpPr>
          <p:nvPr/>
        </p:nvCxnSpPr>
        <p:spPr bwMode="auto">
          <a:xfrm>
            <a:off x="4579487" y="2159905"/>
            <a:ext cx="0" cy="4444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30" name="직선 화살표 연결선 129">
            <a:extLst>
              <a:ext uri="{FF2B5EF4-FFF2-40B4-BE49-F238E27FC236}">
                <a16:creationId xmlns:a16="http://schemas.microsoft.com/office/drawing/2014/main" xmlns="" id="{54A5BBDA-0740-468F-9834-233F734F62F6}"/>
              </a:ext>
            </a:extLst>
          </p:cNvPr>
          <p:cNvCxnSpPr>
            <a:stCxn id="120" idx="0"/>
            <a:endCxn id="65" idx="2"/>
          </p:cNvCxnSpPr>
          <p:nvPr/>
        </p:nvCxnSpPr>
        <p:spPr bwMode="auto">
          <a:xfrm flipV="1">
            <a:off x="3879741" y="4746589"/>
            <a:ext cx="3228486" cy="171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31" name="직선 화살표 연결선 130">
            <a:extLst>
              <a:ext uri="{FF2B5EF4-FFF2-40B4-BE49-F238E27FC236}">
                <a16:creationId xmlns:a16="http://schemas.microsoft.com/office/drawing/2014/main" xmlns="" id="{43A9A884-36EC-4963-B1E1-DBC78875B3CD}"/>
              </a:ext>
            </a:extLst>
          </p:cNvPr>
          <p:cNvCxnSpPr>
            <a:stCxn id="122" idx="0"/>
            <a:endCxn id="123" idx="2"/>
          </p:cNvCxnSpPr>
          <p:nvPr/>
        </p:nvCxnSpPr>
        <p:spPr bwMode="auto">
          <a:xfrm>
            <a:off x="5039549" y="2759720"/>
            <a:ext cx="36809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32" name="직선 화살표 연결선 131">
            <a:extLst>
              <a:ext uri="{FF2B5EF4-FFF2-40B4-BE49-F238E27FC236}">
                <a16:creationId xmlns:a16="http://schemas.microsoft.com/office/drawing/2014/main" xmlns="" id="{81485DB3-8331-4135-B257-A95D0F80CCED}"/>
              </a:ext>
            </a:extLst>
          </p:cNvPr>
          <p:cNvCxnSpPr>
            <a:stCxn id="123" idx="0"/>
            <a:endCxn id="84" idx="2"/>
          </p:cNvCxnSpPr>
          <p:nvPr/>
        </p:nvCxnSpPr>
        <p:spPr bwMode="auto">
          <a:xfrm>
            <a:off x="6327766" y="2759720"/>
            <a:ext cx="78046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33" name="직선 화살표 연결선 132">
            <a:extLst>
              <a:ext uri="{FF2B5EF4-FFF2-40B4-BE49-F238E27FC236}">
                <a16:creationId xmlns:a16="http://schemas.microsoft.com/office/drawing/2014/main" xmlns="" id="{8CE98423-D928-438E-9E71-1A93A2E21B99}"/>
              </a:ext>
            </a:extLst>
          </p:cNvPr>
          <p:cNvCxnSpPr>
            <a:stCxn id="126" idx="0"/>
            <a:endCxn id="89" idx="2"/>
          </p:cNvCxnSpPr>
          <p:nvPr/>
        </p:nvCxnSpPr>
        <p:spPr bwMode="auto">
          <a:xfrm flipV="1">
            <a:off x="2839752" y="3476765"/>
            <a:ext cx="4268475" cy="1704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34" name="직선 화살표 연결선 133">
            <a:extLst>
              <a:ext uri="{FF2B5EF4-FFF2-40B4-BE49-F238E27FC236}">
                <a16:creationId xmlns:a16="http://schemas.microsoft.com/office/drawing/2014/main" xmlns="" id="{318798ED-29E9-4D5E-957A-6F2C8CDD8054}"/>
              </a:ext>
            </a:extLst>
          </p:cNvPr>
          <p:cNvCxnSpPr>
            <a:stCxn id="121" idx="0"/>
            <a:endCxn id="124" idx="2"/>
          </p:cNvCxnSpPr>
          <p:nvPr/>
        </p:nvCxnSpPr>
        <p:spPr bwMode="auto">
          <a:xfrm>
            <a:off x="3879741" y="5545059"/>
            <a:ext cx="875927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35" name="직선 화살표 연결선 134">
            <a:extLst>
              <a:ext uri="{FF2B5EF4-FFF2-40B4-BE49-F238E27FC236}">
                <a16:creationId xmlns:a16="http://schemas.microsoft.com/office/drawing/2014/main" xmlns="" id="{B8180721-BBAD-4B8E-8C0C-622C1C0B4474}"/>
              </a:ext>
            </a:extLst>
          </p:cNvPr>
          <p:cNvCxnSpPr>
            <a:stCxn id="124" idx="0"/>
            <a:endCxn id="95" idx="2"/>
          </p:cNvCxnSpPr>
          <p:nvPr/>
        </p:nvCxnSpPr>
        <p:spPr bwMode="auto">
          <a:xfrm flipV="1">
            <a:off x="5675793" y="5539617"/>
            <a:ext cx="1432434" cy="54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38" name="직선 연결선 137">
            <a:extLst>
              <a:ext uri="{FF2B5EF4-FFF2-40B4-BE49-F238E27FC236}">
                <a16:creationId xmlns:a16="http://schemas.microsoft.com/office/drawing/2014/main" xmlns="" id="{7787951D-DAA5-40F9-BDBA-0BEC779B4A4C}"/>
              </a:ext>
            </a:extLst>
          </p:cNvPr>
          <p:cNvCxnSpPr/>
          <p:nvPr/>
        </p:nvCxnSpPr>
        <p:spPr bwMode="auto">
          <a:xfrm>
            <a:off x="6603936" y="3483895"/>
            <a:ext cx="0" cy="5311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39" name="직선 연결선 138">
            <a:extLst>
              <a:ext uri="{FF2B5EF4-FFF2-40B4-BE49-F238E27FC236}">
                <a16:creationId xmlns:a16="http://schemas.microsoft.com/office/drawing/2014/main" xmlns="" id="{529996AE-9D30-4B9A-BDDE-0EBBBCE68DF7}"/>
              </a:ext>
            </a:extLst>
          </p:cNvPr>
          <p:cNvCxnSpPr/>
          <p:nvPr/>
        </p:nvCxnSpPr>
        <p:spPr bwMode="auto">
          <a:xfrm>
            <a:off x="6603936" y="4754680"/>
            <a:ext cx="0" cy="2921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41" name="직선 연결선 140">
            <a:extLst>
              <a:ext uri="{FF2B5EF4-FFF2-40B4-BE49-F238E27FC236}">
                <a16:creationId xmlns:a16="http://schemas.microsoft.com/office/drawing/2014/main" xmlns="" id="{8A05131C-844A-474D-A902-5F51C0AEA684}"/>
              </a:ext>
            </a:extLst>
          </p:cNvPr>
          <p:cNvCxnSpPr/>
          <p:nvPr/>
        </p:nvCxnSpPr>
        <p:spPr bwMode="auto">
          <a:xfrm>
            <a:off x="1682534" y="2149812"/>
            <a:ext cx="0" cy="34026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44" name="직선 화살표 연결선 143">
            <a:extLst>
              <a:ext uri="{FF2B5EF4-FFF2-40B4-BE49-F238E27FC236}">
                <a16:creationId xmlns:a16="http://schemas.microsoft.com/office/drawing/2014/main" xmlns="" id="{914CF1A4-3145-49CC-AAF9-EBA83D3254E7}"/>
              </a:ext>
            </a:extLst>
          </p:cNvPr>
          <p:cNvCxnSpPr>
            <a:endCxn id="94" idx="2"/>
          </p:cNvCxnSpPr>
          <p:nvPr/>
        </p:nvCxnSpPr>
        <p:spPr bwMode="auto">
          <a:xfrm>
            <a:off x="6603984" y="4014895"/>
            <a:ext cx="504243" cy="67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45" name="직선 화살표 연결선 144">
            <a:extLst>
              <a:ext uri="{FF2B5EF4-FFF2-40B4-BE49-F238E27FC236}">
                <a16:creationId xmlns:a16="http://schemas.microsoft.com/office/drawing/2014/main" xmlns="" id="{C821C0EE-94CC-42C9-9538-6DB00CD73342}"/>
              </a:ext>
            </a:extLst>
          </p:cNvPr>
          <p:cNvCxnSpPr>
            <a:endCxn id="66" idx="2"/>
          </p:cNvCxnSpPr>
          <p:nvPr/>
        </p:nvCxnSpPr>
        <p:spPr bwMode="auto">
          <a:xfrm>
            <a:off x="6603984" y="5049599"/>
            <a:ext cx="504243" cy="7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46" name="직선 화살표 연결선 145">
            <a:extLst>
              <a:ext uri="{FF2B5EF4-FFF2-40B4-BE49-F238E27FC236}">
                <a16:creationId xmlns:a16="http://schemas.microsoft.com/office/drawing/2014/main" xmlns="" id="{DD3D598E-9729-4E92-B63B-F7F79CF74633}"/>
              </a:ext>
            </a:extLst>
          </p:cNvPr>
          <p:cNvCxnSpPr/>
          <p:nvPr/>
        </p:nvCxnSpPr>
        <p:spPr bwMode="auto">
          <a:xfrm>
            <a:off x="1682534" y="4748304"/>
            <a:ext cx="23709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47" name="직선 화살표 연결선 146">
            <a:extLst>
              <a:ext uri="{FF2B5EF4-FFF2-40B4-BE49-F238E27FC236}">
                <a16:creationId xmlns:a16="http://schemas.microsoft.com/office/drawing/2014/main" xmlns="" id="{AACE0605-EB05-45A0-96CC-D8FC15E420C6}"/>
              </a:ext>
            </a:extLst>
          </p:cNvPr>
          <p:cNvCxnSpPr/>
          <p:nvPr/>
        </p:nvCxnSpPr>
        <p:spPr bwMode="auto">
          <a:xfrm>
            <a:off x="1682534" y="3483895"/>
            <a:ext cx="23709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48" name="직선 화살표 연결선 147">
            <a:extLst>
              <a:ext uri="{FF2B5EF4-FFF2-40B4-BE49-F238E27FC236}">
                <a16:creationId xmlns:a16="http://schemas.microsoft.com/office/drawing/2014/main" xmlns="" id="{C59CD551-808D-48FD-9396-6110C7C54C5B}"/>
              </a:ext>
            </a:extLst>
          </p:cNvPr>
          <p:cNvCxnSpPr/>
          <p:nvPr/>
        </p:nvCxnSpPr>
        <p:spPr bwMode="auto">
          <a:xfrm>
            <a:off x="1682534" y="2149295"/>
            <a:ext cx="23709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49" name="직선 연결선 148">
            <a:extLst>
              <a:ext uri="{FF2B5EF4-FFF2-40B4-BE49-F238E27FC236}">
                <a16:creationId xmlns:a16="http://schemas.microsoft.com/office/drawing/2014/main" xmlns="" id="{D0C4B94B-B39B-4728-AB9E-2328345ACDB6}"/>
              </a:ext>
            </a:extLst>
          </p:cNvPr>
          <p:cNvCxnSpPr/>
          <p:nvPr/>
        </p:nvCxnSpPr>
        <p:spPr bwMode="auto">
          <a:xfrm>
            <a:off x="1404514" y="3900396"/>
            <a:ext cx="27603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50" name="왼쪽 중괄호 149">
            <a:extLst>
              <a:ext uri="{FF2B5EF4-FFF2-40B4-BE49-F238E27FC236}">
                <a16:creationId xmlns:a16="http://schemas.microsoft.com/office/drawing/2014/main" xmlns="" id="{D390BEF0-A344-421B-851F-E7759DBB7C47}"/>
              </a:ext>
            </a:extLst>
          </p:cNvPr>
          <p:cNvSpPr/>
          <p:nvPr/>
        </p:nvSpPr>
        <p:spPr bwMode="auto">
          <a:xfrm rot="10800000">
            <a:off x="8437078" y="3396457"/>
            <a:ext cx="85194" cy="630736"/>
          </a:xfrm>
          <a:prstGeom prst="leftBrac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t" anchorCtr="0" compatLnSpc="1">
            <a:prstTxWarp prst="textNoShape">
              <a:avLst/>
            </a:prstTxWarp>
          </a:bodyPr>
          <a:lstStyle/>
          <a:p>
            <a:pPr defTabSz="74293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2800" b="1" kern="1200">
              <a:solidFill>
                <a:srgbClr val="C00000"/>
              </a:solidFill>
              <a:latin typeface="Arial Narrow" panose="020B0606020202030204" pitchFamily="34" charset="0"/>
              <a:ea typeface="LG Smart_H Regular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152" name="그림 151">
            <a:extLst>
              <a:ext uri="{FF2B5EF4-FFF2-40B4-BE49-F238E27FC236}">
                <a16:creationId xmlns:a16="http://schemas.microsoft.com/office/drawing/2014/main" xmlns="" id="{894A665B-1D21-43B7-B721-27EF87EBE5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973192" y="3623718"/>
            <a:ext cx="498615" cy="566660"/>
          </a:xfrm>
          <a:prstGeom prst="rect">
            <a:avLst/>
          </a:prstGeom>
        </p:spPr>
      </p:pic>
      <p:cxnSp>
        <p:nvCxnSpPr>
          <p:cNvPr id="155" name="직선 화살표 연결선 154">
            <a:extLst>
              <a:ext uri="{FF2B5EF4-FFF2-40B4-BE49-F238E27FC236}">
                <a16:creationId xmlns:a16="http://schemas.microsoft.com/office/drawing/2014/main" xmlns="" id="{AEF37919-31DC-4968-83D4-EE371A5EB9AA}"/>
              </a:ext>
            </a:extLst>
          </p:cNvPr>
          <p:cNvCxnSpPr/>
          <p:nvPr/>
        </p:nvCxnSpPr>
        <p:spPr bwMode="auto">
          <a:xfrm>
            <a:off x="1682534" y="5548399"/>
            <a:ext cx="23709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sp>
        <p:nvSpPr>
          <p:cNvPr id="157" name="TextBox 156">
            <a:extLst>
              <a:ext uri="{FF2B5EF4-FFF2-40B4-BE49-F238E27FC236}">
                <a16:creationId xmlns:a16="http://schemas.microsoft.com/office/drawing/2014/main" xmlns="" id="{45DBAC4E-7805-4996-BE5E-11D827E353E3}"/>
              </a:ext>
            </a:extLst>
          </p:cNvPr>
          <p:cNvSpPr txBox="1"/>
          <p:nvPr/>
        </p:nvSpPr>
        <p:spPr>
          <a:xfrm>
            <a:off x="8359461" y="2100313"/>
            <a:ext cx="56457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4293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900" b="1" kern="1200" dirty="0">
                <a:solidFill>
                  <a:srgbClr val="C00000"/>
                </a:solidFill>
                <a:latin typeface="Arial Narrow" panose="020B0606020202030204" pitchFamily="34" charset="0"/>
                <a:ea typeface="LG Smart_H Regular" panose="020B0600000101010101" pitchFamily="50" charset="-127"/>
                <a:cs typeface="Arial" panose="020B0604020202020204" pitchFamily="34" charset="0"/>
              </a:rPr>
              <a:t>PE1</a:t>
            </a:r>
            <a:r>
              <a:rPr kumimoji="1" lang="ko-KR" altLang="en-US" sz="900" b="1" kern="1200" dirty="0">
                <a:solidFill>
                  <a:srgbClr val="C00000"/>
                </a:solidFill>
                <a:latin typeface="Arial Narrow" panose="020B0606020202030204" pitchFamily="34" charset="0"/>
                <a:ea typeface="LG Smart_H Regular" panose="020B0600000101010101" pitchFamily="50" charset="-127"/>
                <a:cs typeface="Arial" panose="020B0604020202020204" pitchFamily="34" charset="0"/>
              </a:rPr>
              <a:t>공장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xmlns="" id="{E79236EF-6246-430E-BDDF-BF0564F1D646}"/>
              </a:ext>
            </a:extLst>
          </p:cNvPr>
          <p:cNvSpPr txBox="1"/>
          <p:nvPr/>
        </p:nvSpPr>
        <p:spPr>
          <a:xfrm>
            <a:off x="8456403" y="3570663"/>
            <a:ext cx="557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4293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900" b="1" kern="1200" dirty="0">
                <a:solidFill>
                  <a:srgbClr val="C00000"/>
                </a:solidFill>
                <a:latin typeface="Arial Narrow" panose="020B0606020202030204" pitchFamily="34" charset="0"/>
                <a:ea typeface="LG Smart_H Regular" panose="020B0600000101010101" pitchFamily="50" charset="-127"/>
                <a:cs typeface="Arial" panose="020B0604020202020204" pitchFamily="34" charset="0"/>
              </a:rPr>
              <a:t>화성품</a:t>
            </a:r>
            <a:endParaRPr kumimoji="1" lang="en-US" altLang="ko-KR" sz="900" b="1" kern="1200" dirty="0">
              <a:solidFill>
                <a:srgbClr val="C00000"/>
              </a:solidFill>
              <a:latin typeface="Arial Narrow" panose="020B0606020202030204" pitchFamily="34" charset="0"/>
              <a:ea typeface="LG Smart_H Regular" panose="020B0600000101010101" pitchFamily="50" charset="-127"/>
              <a:cs typeface="Arial" panose="020B0604020202020204" pitchFamily="34" charset="0"/>
            </a:endParaRPr>
          </a:p>
          <a:p>
            <a:pPr algn="ctr" defTabSz="74293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900" b="1" kern="1200" dirty="0">
                <a:solidFill>
                  <a:srgbClr val="C00000"/>
                </a:solidFill>
                <a:latin typeface="Arial Narrow" panose="020B0606020202030204" pitchFamily="34" charset="0"/>
                <a:ea typeface="LG Smart_H Regular" panose="020B0600000101010101" pitchFamily="50" charset="-127"/>
                <a:cs typeface="Arial" panose="020B0604020202020204" pitchFamily="34" charset="0"/>
              </a:rPr>
              <a:t>공장</a:t>
            </a:r>
          </a:p>
        </p:txBody>
      </p:sp>
    </p:spTree>
    <p:extLst>
      <p:ext uri="{BB962C8B-B14F-4D97-AF65-F5344CB8AC3E}">
        <p14:creationId xmlns:p14="http://schemas.microsoft.com/office/powerpoint/2010/main" xmlns="" val="139905443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사용자 지정 1">
      <a:majorFont>
        <a:latin typeface="LG스마트체 Regular"/>
        <a:ea typeface="LG스마트체 Regular"/>
        <a:cs typeface=""/>
      </a:majorFont>
      <a:minorFont>
        <a:latin typeface="LG스마트체 Regular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40584</TotalTime>
  <Words>239</Words>
  <Application>Microsoft Office PowerPoint</Application>
  <PresentationFormat>A4 용지(210x297mm)</PresentationFormat>
  <Paragraphs>73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1" baseType="lpstr">
      <vt:lpstr>굴림</vt:lpstr>
      <vt:lpstr>Arial</vt:lpstr>
      <vt:lpstr>LG스마트체 Regular</vt:lpstr>
      <vt:lpstr>맑은 고딕</vt:lpstr>
      <vt:lpstr>Arial Narrow</vt:lpstr>
      <vt:lpstr>LG Smart_H Regular</vt:lpstr>
      <vt:lpstr>Wingdings</vt:lpstr>
      <vt:lpstr>돋움</vt:lpstr>
      <vt:lpstr>Default Design</vt:lpstr>
      <vt:lpstr>슬라이드 0</vt:lpstr>
      <vt:lpstr>슬라이드 1</vt:lpstr>
    </vt:vector>
  </TitlesOfParts>
  <Company>LG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LG</dc:creator>
  <cp:lastModifiedBy>samsung</cp:lastModifiedBy>
  <cp:revision>1571</cp:revision>
  <cp:lastPrinted>2022-11-21T04:36:59Z</cp:lastPrinted>
  <dcterms:created xsi:type="dcterms:W3CDTF">2011-11-02T00:01:59Z</dcterms:created>
  <dcterms:modified xsi:type="dcterms:W3CDTF">2022-11-28T07:28:14Z</dcterms:modified>
</cp:coreProperties>
</file>