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51" r:id="rId1"/>
    <p:sldMasterId id="2147483654" r:id="rId2"/>
  </p:sldMasterIdLst>
  <p:notesMasterIdLst>
    <p:notesMasterId r:id="rId18"/>
  </p:notesMasterIdLst>
  <p:sldIdLst>
    <p:sldId id="577" r:id="rId3"/>
    <p:sldId id="578" r:id="rId4"/>
    <p:sldId id="579" r:id="rId5"/>
    <p:sldId id="580" r:id="rId6"/>
    <p:sldId id="581" r:id="rId7"/>
    <p:sldId id="528" r:id="rId8"/>
    <p:sldId id="538" r:id="rId9"/>
    <p:sldId id="582" r:id="rId10"/>
    <p:sldId id="529" r:id="rId11"/>
    <p:sldId id="530" r:id="rId12"/>
    <p:sldId id="531" r:id="rId13"/>
    <p:sldId id="532" r:id="rId14"/>
    <p:sldId id="533" r:id="rId15"/>
    <p:sldId id="534" r:id="rId16"/>
    <p:sldId id="535" r:id="rId17"/>
  </p:sldIdLst>
  <p:sldSz cx="9144000" cy="6858000" type="screen4x3"/>
  <p:notesSz cx="7104063" cy="10234613"/>
  <p:embeddedFontLst>
    <p:embeddedFont>
      <p:font typeface="HY헤드라인M" panose="02030600000101010101" pitchFamily="18" charset="-127"/>
      <p:regular r:id="rId19"/>
    </p:embeddedFont>
    <p:embeddedFont>
      <p:font typeface="나눔바른고딕" panose="020B0600000101010101" charset="-127"/>
      <p:regular r:id="rId20"/>
      <p:bold r:id="rId21"/>
    </p:embeddedFont>
    <p:embeddedFont>
      <p:font typeface="나눔고딕 ExtraBold" panose="020B0600000101010101" charset="0"/>
      <p:bold r:id="rId22"/>
    </p:embeddedFont>
    <p:embeddedFont>
      <p:font typeface="나눔고딕" panose="020D0604000000000000" pitchFamily="50" charset="-127"/>
      <p:regular r:id="rId23"/>
      <p:bold r:id="rId24"/>
    </p:embeddedFont>
    <p:embeddedFont>
      <p:font typeface="맑은 고딕" panose="020B0503020000020004" pitchFamily="50" charset="-127"/>
      <p:regular r:id="rId25"/>
      <p:bold r:id="rId26"/>
    </p:embeddedFont>
  </p:embeddedFontLst>
  <p:defaultTextStyle>
    <a:defPPr>
      <a:defRPr lang="ko-KR"/>
    </a:defPPr>
    <a:lvl1pPr marL="0" algn="l" defTabSz="9139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58" algn="l" defTabSz="9139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16" algn="l" defTabSz="9139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74" algn="l" defTabSz="9139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832" algn="l" defTabSz="9139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89" algn="l" defTabSz="9139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748" algn="l" defTabSz="9139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706" algn="l" defTabSz="9139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663" algn="l" defTabSz="9139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DDDFF"/>
    <a:srgbClr val="6600FF"/>
    <a:srgbClr val="F0EFF5"/>
    <a:srgbClr val="9966FF"/>
    <a:srgbClr val="6666FF"/>
    <a:srgbClr val="558ED5"/>
    <a:srgbClr val="6600CC"/>
    <a:srgbClr val="E7E7FF"/>
    <a:srgbClr val="D9F3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0"/>
  </p:normalViewPr>
  <p:slideViewPr>
    <p:cSldViewPr>
      <p:cViewPr varScale="1">
        <p:scale>
          <a:sx n="108" d="100"/>
          <a:sy n="108" d="100"/>
        </p:scale>
        <p:origin x="1680" y="102"/>
      </p:cViewPr>
      <p:guideLst>
        <p:guide orient="horz" pos="234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8" cy="511731"/>
          </a:xfrm>
          <a:prstGeom prst="rect">
            <a:avLst/>
          </a:prstGeom>
        </p:spPr>
        <p:txBody>
          <a:bodyPr vert="horz" lIns="94660" tIns="47330" rIns="94660" bIns="4733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8" cy="511731"/>
          </a:xfrm>
          <a:prstGeom prst="rect">
            <a:avLst/>
          </a:prstGeom>
        </p:spPr>
        <p:txBody>
          <a:bodyPr vert="horz" lIns="94660" tIns="47330" rIns="94660" bIns="47330" rtlCol="0"/>
          <a:lstStyle>
            <a:lvl1pPr algn="r">
              <a:defRPr sz="1300"/>
            </a:lvl1pPr>
          </a:lstStyle>
          <a:p>
            <a:fld id="{5A5BB8CF-49DF-4496-AFC3-48603660AC04}" type="datetimeFigureOut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0" tIns="47330" rIns="94660" bIns="4733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4660" tIns="47330" rIns="94660" bIns="4733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8" cy="511731"/>
          </a:xfrm>
          <a:prstGeom prst="rect">
            <a:avLst/>
          </a:prstGeom>
        </p:spPr>
        <p:txBody>
          <a:bodyPr vert="horz" lIns="94660" tIns="47330" rIns="94660" bIns="4733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8" cy="511731"/>
          </a:xfrm>
          <a:prstGeom prst="rect">
            <a:avLst/>
          </a:prstGeom>
        </p:spPr>
        <p:txBody>
          <a:bodyPr vert="horz" lIns="94660" tIns="47330" rIns="94660" bIns="47330" rtlCol="0" anchor="b"/>
          <a:lstStyle>
            <a:lvl1pPr algn="r">
              <a:defRPr sz="1300"/>
            </a:lvl1pPr>
          </a:lstStyle>
          <a:p>
            <a:fld id="{2BC621E8-0A10-4FFA-97CC-E4F3004000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91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58" algn="l" defTabSz="91391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916" algn="l" defTabSz="91391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74" algn="l" defTabSz="91391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832" algn="l" defTabSz="91391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89" algn="l" defTabSz="91391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48" algn="l" defTabSz="91391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06" algn="l" defTabSz="91391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663" algn="l" defTabSz="91391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621E8-0A10-4FFA-97CC-E4F3004000B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460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재발급은 해당 시군구청 경제진흥과</a:t>
            </a:r>
            <a:r>
              <a:rPr lang="en-US" altLang="ko-KR"/>
              <a:t>/ </a:t>
            </a:r>
            <a:r>
              <a:rPr lang="ko-KR" altLang="en-US"/>
              <a:t>지역경제과 등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2BC621E8-0A10-4FFA-97CC-E4F3004000B5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685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농업경영체등록확인증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2BC621E8-0A10-4FFA-97CC-E4F3004000B5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5845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FAA6-65B3-4171-B286-48BC807E7A17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8CD7-8C06-4C78-A45C-AE59D54088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4DB-6263-4D1C-B7E2-250021402E66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48267" y="6492878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0" y="670464"/>
            <a:ext cx="6300908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070387" y="670464"/>
            <a:ext cx="3073613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100" y="116632"/>
            <a:ext cx="887388" cy="308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  <a:prstGeom prst="rect">
            <a:avLst/>
          </a:prstGeom>
        </p:spPr>
        <p:txBody>
          <a:bodyPr lIns="91392" tIns="45696" rIns="91392" bIns="45696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  <a:prstGeom prst="rect">
            <a:avLst/>
          </a:prstGeom>
        </p:spPr>
        <p:txBody>
          <a:bodyPr lIns="91392" tIns="45696" rIns="91392" bIns="45696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1DC2BC0-430E-4993-958D-CC22BF7683BC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92" tIns="45696" rIns="91392" bIns="45696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392" tIns="45696" rIns="91392" bIns="45696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B1A7D637-524A-4508-B290-3618EE55F655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  <a:prstGeom prst="rect">
            <a:avLst/>
          </a:prstGeom>
        </p:spPr>
        <p:txBody>
          <a:bodyPr lIns="91392" tIns="45696" rIns="91392" bIns="45696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lIns="91392" tIns="45696" rIns="91392" bIns="45696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9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7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A3FB79D6-E0BF-48D6-95F1-3A758EB608D8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92" tIns="45696" rIns="91392" bIns="45696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lIns="91392" tIns="45696" rIns="91392" bIns="4569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lIns="91392" tIns="45696" rIns="91392" bIns="4569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13F49E32-FCFD-460A-AE7E-D4E6B4D396D8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92" tIns="45696" rIns="91392" bIns="45696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lIns="91392" tIns="45696" rIns="91392" bIns="45696" anchor="b"/>
          <a:lstStyle>
            <a:lvl1pPr marL="0" indent="0">
              <a:buNone/>
              <a:defRPr sz="2400" b="1"/>
            </a:lvl1pPr>
            <a:lvl2pPr marL="456958" indent="0">
              <a:buNone/>
              <a:defRPr sz="2000" b="1"/>
            </a:lvl2pPr>
            <a:lvl3pPr marL="913916" indent="0">
              <a:buNone/>
              <a:defRPr sz="1800" b="1"/>
            </a:lvl3pPr>
            <a:lvl4pPr marL="1370874" indent="0">
              <a:buNone/>
              <a:defRPr sz="1600" b="1"/>
            </a:lvl4pPr>
            <a:lvl5pPr marL="1827832" indent="0">
              <a:buNone/>
              <a:defRPr sz="1600" b="1"/>
            </a:lvl5pPr>
            <a:lvl6pPr marL="2284789" indent="0">
              <a:buNone/>
              <a:defRPr sz="1600" b="1"/>
            </a:lvl6pPr>
            <a:lvl7pPr marL="2741748" indent="0">
              <a:buNone/>
              <a:defRPr sz="1600" b="1"/>
            </a:lvl7pPr>
            <a:lvl8pPr marL="3198706" indent="0">
              <a:buNone/>
              <a:defRPr sz="1600" b="1"/>
            </a:lvl8pPr>
            <a:lvl9pPr marL="365566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92" tIns="45696" rIns="91392" bIns="4569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  <a:prstGeom prst="rect">
            <a:avLst/>
          </a:prstGeom>
        </p:spPr>
        <p:txBody>
          <a:bodyPr lIns="91392" tIns="45696" rIns="91392" bIns="45696" anchor="b"/>
          <a:lstStyle>
            <a:lvl1pPr marL="0" indent="0">
              <a:buNone/>
              <a:defRPr sz="2400" b="1"/>
            </a:lvl1pPr>
            <a:lvl2pPr marL="456958" indent="0">
              <a:buNone/>
              <a:defRPr sz="2000" b="1"/>
            </a:lvl2pPr>
            <a:lvl3pPr marL="913916" indent="0">
              <a:buNone/>
              <a:defRPr sz="1800" b="1"/>
            </a:lvl3pPr>
            <a:lvl4pPr marL="1370874" indent="0">
              <a:buNone/>
              <a:defRPr sz="1600" b="1"/>
            </a:lvl4pPr>
            <a:lvl5pPr marL="1827832" indent="0">
              <a:buNone/>
              <a:defRPr sz="1600" b="1"/>
            </a:lvl5pPr>
            <a:lvl6pPr marL="2284789" indent="0">
              <a:buNone/>
              <a:defRPr sz="1600" b="1"/>
            </a:lvl6pPr>
            <a:lvl7pPr marL="2741748" indent="0">
              <a:buNone/>
              <a:defRPr sz="1600" b="1"/>
            </a:lvl7pPr>
            <a:lvl8pPr marL="3198706" indent="0">
              <a:buNone/>
              <a:defRPr sz="1600" b="1"/>
            </a:lvl8pPr>
            <a:lvl9pPr marL="365566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  <a:prstGeom prst="rect">
            <a:avLst/>
          </a:prstGeom>
        </p:spPr>
        <p:txBody>
          <a:bodyPr lIns="91392" tIns="45696" rIns="91392" bIns="4569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42108EDA-EB09-45E9-9E9E-6A743B0F2CC1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92" tIns="45696" rIns="91392" bIns="45696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7C692EB-E8E7-4434-8357-5F318F70B511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F1E2D392-EBD4-4DB6-9CB3-39DA87EA3EAC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  <a:prstGeom prst="rect">
            <a:avLst/>
          </a:prstGeom>
        </p:spPr>
        <p:txBody>
          <a:bodyPr lIns="91392" tIns="45696" rIns="91392" bIns="45696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lIns="91392" tIns="45696" rIns="91392" bIns="4569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3" y="1435100"/>
            <a:ext cx="3008313" cy="4691063"/>
          </a:xfrm>
          <a:prstGeom prst="rect">
            <a:avLst/>
          </a:prstGeom>
        </p:spPr>
        <p:txBody>
          <a:bodyPr lIns="91392" tIns="45696" rIns="91392" bIns="45696"/>
          <a:lstStyle>
            <a:lvl1pPr marL="0" indent="0">
              <a:buNone/>
              <a:defRPr sz="1400"/>
            </a:lvl1pPr>
            <a:lvl2pPr marL="456958" indent="0">
              <a:buNone/>
              <a:defRPr sz="1200"/>
            </a:lvl2pPr>
            <a:lvl3pPr marL="913916" indent="0">
              <a:buNone/>
              <a:defRPr sz="1000"/>
            </a:lvl3pPr>
            <a:lvl4pPr marL="1370874" indent="0">
              <a:buNone/>
              <a:defRPr sz="900"/>
            </a:lvl4pPr>
            <a:lvl5pPr marL="1827832" indent="0">
              <a:buNone/>
              <a:defRPr sz="900"/>
            </a:lvl5pPr>
            <a:lvl6pPr marL="2284789" indent="0">
              <a:buNone/>
              <a:defRPr sz="900"/>
            </a:lvl6pPr>
            <a:lvl7pPr marL="2741748" indent="0">
              <a:buNone/>
              <a:defRPr sz="900"/>
            </a:lvl7pPr>
            <a:lvl8pPr marL="3198706" indent="0">
              <a:buNone/>
              <a:defRPr sz="900"/>
            </a:lvl8pPr>
            <a:lvl9pPr marL="3655663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A44813A1-09B2-42E6-ACC4-730E67519E2D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92" tIns="45696" rIns="91392" bIns="45696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lIns="91392" tIns="45696" rIns="91392" bIns="45696"/>
          <a:lstStyle>
            <a:lvl1pPr marL="0" indent="0">
              <a:buNone/>
              <a:defRPr sz="3200"/>
            </a:lvl1pPr>
            <a:lvl2pPr marL="456958" indent="0">
              <a:buNone/>
              <a:defRPr sz="2800"/>
            </a:lvl2pPr>
            <a:lvl3pPr marL="913916" indent="0">
              <a:buNone/>
              <a:defRPr sz="2400"/>
            </a:lvl3pPr>
            <a:lvl4pPr marL="1370874" indent="0">
              <a:buNone/>
              <a:defRPr sz="2000"/>
            </a:lvl4pPr>
            <a:lvl5pPr marL="1827832" indent="0">
              <a:buNone/>
              <a:defRPr sz="2000"/>
            </a:lvl5pPr>
            <a:lvl6pPr marL="2284789" indent="0">
              <a:buNone/>
              <a:defRPr sz="2000"/>
            </a:lvl6pPr>
            <a:lvl7pPr marL="2741748" indent="0">
              <a:buNone/>
              <a:defRPr sz="2000"/>
            </a:lvl7pPr>
            <a:lvl8pPr marL="3198706" indent="0">
              <a:buNone/>
              <a:defRPr sz="2000"/>
            </a:lvl8pPr>
            <a:lvl9pPr marL="3655663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92" tIns="45696" rIns="91392" bIns="45696"/>
          <a:lstStyle>
            <a:lvl1pPr marL="0" indent="0">
              <a:buNone/>
              <a:defRPr sz="1400"/>
            </a:lvl1pPr>
            <a:lvl2pPr marL="456958" indent="0">
              <a:buNone/>
              <a:defRPr sz="1200"/>
            </a:lvl2pPr>
            <a:lvl3pPr marL="913916" indent="0">
              <a:buNone/>
              <a:defRPr sz="1000"/>
            </a:lvl3pPr>
            <a:lvl4pPr marL="1370874" indent="0">
              <a:buNone/>
              <a:defRPr sz="900"/>
            </a:lvl4pPr>
            <a:lvl5pPr marL="1827832" indent="0">
              <a:buNone/>
              <a:defRPr sz="900"/>
            </a:lvl5pPr>
            <a:lvl6pPr marL="2284789" indent="0">
              <a:buNone/>
              <a:defRPr sz="900"/>
            </a:lvl6pPr>
            <a:lvl7pPr marL="2741748" indent="0">
              <a:buNone/>
              <a:defRPr sz="900"/>
            </a:lvl7pPr>
            <a:lvl8pPr marL="3198706" indent="0">
              <a:buNone/>
              <a:defRPr sz="900"/>
            </a:lvl8pPr>
            <a:lvl9pPr marL="3655663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CE460CF2-3247-4EE3-A256-D4A365B81EC6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92" tIns="45696" rIns="91392" bIns="45696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 lIns="91392" tIns="45696" rIns="91392" bIns="45696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2328D5B2-A8F7-4BD0-B6BD-E594BBF1135C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  <a:prstGeom prst="rect">
            <a:avLst/>
          </a:prstGeom>
        </p:spPr>
        <p:txBody>
          <a:bodyPr vert="eaVert" lIns="91392" tIns="45696" rIns="91392" bIns="45696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  <a:prstGeom prst="rect">
            <a:avLst/>
          </a:prstGeom>
        </p:spPr>
        <p:txBody>
          <a:bodyPr vert="eaVert" lIns="91392" tIns="45696" rIns="91392" bIns="45696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3E32F4E5-2F03-42E6-9E2F-24B657852C63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91392" tIns="45696" rIns="91392" bIns="45696"/>
          <a:lstStyle/>
          <a:p>
            <a:fld id="{8B0061F0-2CD6-408C-80B7-00F15267CB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392" tIns="45696" rIns="91392" bIns="4569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vert="horz" lIns="91392" tIns="45696" rIns="91392" bIns="4569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89878-6E3B-4930-8889-88C7B96A6FE0}" type="datetime1">
              <a:rPr lang="ko-KR" altLang="en-US" smtClean="0"/>
              <a:pPr/>
              <a:t>2023-01-31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vert="horz" lIns="91392" tIns="45696" rIns="91392" bIns="4569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392" tIns="45696" rIns="91392" bIns="4569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C8CD7-8C06-4C78-A45C-AE59D54088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3916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18" indent="-342718" algn="l" defTabSz="913916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57" indent="-285600" algn="l" defTabSz="913916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95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53" indent="-228479" algn="l" defTabSz="913916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311" indent="-228479" algn="l" defTabSz="913916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269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226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185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143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58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16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74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32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89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48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706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63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 userDrawn="1"/>
        </p:nvGrpSpPr>
        <p:grpSpPr>
          <a:xfrm>
            <a:off x="-180528" y="0"/>
            <a:ext cx="9793088" cy="6858000"/>
            <a:chOff x="-180528" y="0"/>
            <a:chExt cx="9793088" cy="6858000"/>
          </a:xfrm>
        </p:grpSpPr>
        <p:pic>
          <p:nvPicPr>
            <p:cNvPr id="9" name="Picture 2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70838" y="194194"/>
              <a:ext cx="1221532" cy="444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직선 연결선 9"/>
            <p:cNvCxnSpPr/>
            <p:nvPr/>
          </p:nvCxnSpPr>
          <p:spPr>
            <a:xfrm>
              <a:off x="-180528" y="620688"/>
              <a:ext cx="9649072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4558553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0" y="3429000"/>
              <a:ext cx="96125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/>
            <p:cNvSpPr/>
            <p:nvPr/>
          </p:nvSpPr>
          <p:spPr>
            <a:xfrm>
              <a:off x="351358" y="692696"/>
              <a:ext cx="8424000" cy="577796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 userDrawn="1"/>
          </p:nvSpPr>
          <p:spPr>
            <a:xfrm>
              <a:off x="179512" y="188640"/>
              <a:ext cx="8784000" cy="649800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3916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18" indent="-342718" algn="l" defTabSz="913916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57" indent="-285600" algn="l" defTabSz="913916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95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53" indent="-228479" algn="l" defTabSz="913916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311" indent="-228479" algn="l" defTabSz="913916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269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226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185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143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58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16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74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32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89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48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706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63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8"/>
          <a:stretch/>
        </p:blipFill>
        <p:spPr>
          <a:xfrm>
            <a:off x="3362182" y="0"/>
            <a:ext cx="5781264" cy="6863799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-252536" y="2348880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kern="10" cap="all" dirty="0" smtClean="0">
                <a:ln w="9000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우체국쇼핑 </a:t>
            </a:r>
            <a:endParaRPr lang="en-US" altLang="ko-KR" sz="2800" b="1" kern="10" cap="all" dirty="0" smtClean="0">
              <a:ln w="9000" cmpd="sng">
                <a:noFill/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3200" b="1" kern="10" cap="all" dirty="0" smtClean="0">
                <a:ln w="9000" cmpd="sng">
                  <a:noFill/>
                  <a:prstDash val="solid"/>
                </a:ln>
                <a:solidFill>
                  <a:schemeClr val="accent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온라인 입점 안내</a:t>
            </a:r>
            <a:endParaRPr lang="en-US" altLang="ko-KR" sz="3200" b="1" kern="10" cap="all" dirty="0">
              <a:ln w="9000" cmpd="sng">
                <a:noFill/>
                <a:prstDash val="solid"/>
              </a:ln>
              <a:solidFill>
                <a:schemeClr val="accent4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7504" y="3426098"/>
            <a:ext cx="5005660" cy="56003"/>
          </a:xfrm>
          <a:prstGeom prst="rect">
            <a:avLst/>
          </a:prstGeom>
          <a:gradFill flip="none" rotWithShape="1">
            <a:gsLst>
              <a:gs pos="3000">
                <a:schemeClr val="accent1">
                  <a:alpha val="5000"/>
                </a:schemeClr>
              </a:gs>
              <a:gs pos="25000">
                <a:schemeClr val="accent1"/>
              </a:gs>
              <a:gs pos="50000">
                <a:schemeClr val="accent2"/>
              </a:gs>
              <a:gs pos="75000">
                <a:schemeClr val="accent3"/>
              </a:gs>
              <a:gs pos="97000">
                <a:schemeClr val="accent3">
                  <a:alpha val="5000"/>
                </a:schemeClr>
              </a:gs>
            </a:gsLst>
            <a:lin ang="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155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90584" y="1673165"/>
            <a:ext cx="7769848" cy="14400"/>
          </a:xfrm>
          <a:prstGeom prst="rect">
            <a:avLst/>
          </a:prstGeom>
          <a:gradFill flip="none" rotWithShape="1">
            <a:gsLst>
              <a:gs pos="25000">
                <a:schemeClr val="accent1"/>
              </a:gs>
              <a:gs pos="50000">
                <a:schemeClr val="accent2"/>
              </a:gs>
              <a:gs pos="75000">
                <a:schemeClr val="accent3"/>
              </a:gs>
              <a:gs pos="97000">
                <a:schemeClr val="accent3">
                  <a:alpha val="5000"/>
                </a:schemeClr>
              </a:gs>
            </a:gsLst>
            <a:lin ang="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19675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2300387"/>
            <a:ext cx="6840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400" b="1" dirty="0" err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우체국쇼핑</a:t>
            </a:r>
            <a:r>
              <a:rPr lang="ko-KR" altLang="en-US" sz="2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소개</a:t>
            </a:r>
            <a:endParaRPr lang="en-US" altLang="ko-KR" sz="24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altLang="ko-KR" sz="24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4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endParaRPr lang="en-US" altLang="ko-KR" sz="2400" b="1" dirty="0" smtClean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8CD7-8C06-4C78-A45C-AE59D5408876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063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627784" y="2893625"/>
            <a:ext cx="6624736" cy="10800"/>
          </a:xfrm>
          <a:prstGeom prst="rect">
            <a:avLst/>
          </a:prstGeom>
          <a:gradFill flip="none" rotWithShape="1">
            <a:gsLst>
              <a:gs pos="25000">
                <a:schemeClr val="accent1"/>
              </a:gs>
              <a:gs pos="50000">
                <a:schemeClr val="accent2"/>
              </a:gs>
              <a:gs pos="75000">
                <a:schemeClr val="accent3"/>
              </a:gs>
              <a:gs pos="97000">
                <a:schemeClr val="accent3">
                  <a:alpha val="5000"/>
                </a:schemeClr>
              </a:gs>
            </a:gsLst>
            <a:lin ang="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20280" y="2230991"/>
            <a:ext cx="50040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800" b="1" dirty="0">
                <a:solidFill>
                  <a:schemeClr val="tx2"/>
                </a:solidFill>
                <a:latin typeface="맑은 고딕"/>
                <a:ea typeface="맑은 고딕"/>
              </a:rPr>
              <a:t>1</a:t>
            </a:r>
            <a:r>
              <a:rPr lang="en-US" altLang="ko-KR" sz="2800" b="1" dirty="0" smtClean="0">
                <a:solidFill>
                  <a:schemeClr val="tx2"/>
                </a:solidFill>
                <a:latin typeface="맑은 고딕"/>
                <a:ea typeface="맑은 고딕"/>
              </a:rPr>
              <a:t>. </a:t>
            </a:r>
            <a:r>
              <a:rPr lang="ko-KR" altLang="en-US" sz="2800" b="1" dirty="0" smtClean="0">
                <a:solidFill>
                  <a:schemeClr val="tx2"/>
                </a:solidFill>
                <a:latin typeface="맑은 고딕"/>
                <a:ea typeface="맑은 고딕"/>
              </a:rPr>
              <a:t>우체국쇼핑 소개 </a:t>
            </a:r>
            <a:endParaRPr lang="en-US" altLang="ko-KR" sz="2800" b="1" dirty="0">
              <a:solidFill>
                <a:schemeClr val="tx2"/>
              </a:solidFill>
              <a:latin typeface="맑은 고딕"/>
              <a:ea typeface="맑은 고딕"/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E6FC8CD7-8C06-4C78-A45C-AE59D5408876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98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:dsp="http://schemas.microsoft.com/office/drawing/2008/diagram" xmlns:dgm="http://schemas.openxmlformats.org/drawingml/2006/diagram" xmlns:c="http://schemas.openxmlformats.org/drawingml/2006/chart" xmlns="">
      <p:transition xmlns:mc="http://schemas.openxmlformats.org/markup-compatibility/2006" xmlns:hp="http://schemas.haansoft.com/office/presentation/8.0" spd="med" mc:Ignorable="hp" hp:hslDur="1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8CD7-8C06-4C78-A45C-AE59D5408876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4610" y="852055"/>
            <a:ext cx="4782024" cy="48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483945" y="88155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우체국쇼핑은</a:t>
            </a:r>
            <a:endParaRPr lang="ko-KR" altLang="en-US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42911" y="2071679"/>
            <a:ext cx="2571768" cy="1214446"/>
          </a:xfrm>
          <a:prstGeom prst="roundRect">
            <a:avLst/>
          </a:prstGeom>
          <a:solidFill>
            <a:schemeClr val="tx2">
              <a:lumMod val="20000"/>
              <a:lumOff val="8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73">
            <a:extLst>
              <a:ext uri="{FF2B5EF4-FFF2-40B4-BE49-F238E27FC236}">
                <a16:creationId xmlns:a16="http://schemas.microsoft.com/office/drawing/2014/main" id="{F9E53417-CF87-4E70-A8FB-FDB3D45542F9}"/>
              </a:ext>
            </a:extLst>
          </p:cNvPr>
          <p:cNvSpPr txBox="1"/>
          <p:nvPr/>
        </p:nvSpPr>
        <p:spPr>
          <a:xfrm>
            <a:off x="571475" y="1928804"/>
            <a:ext cx="8072495" cy="4143404"/>
          </a:xfrm>
          <a:prstGeom prst="roundRect">
            <a:avLst>
              <a:gd name="adj" fmla="val 6142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txBody>
          <a:bodyPr wrap="square" lIns="0" tIns="36000" rIns="0" bIns="3600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b="1">
              <a:solidFill>
                <a:schemeClr val="accent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3" y="3357562"/>
            <a:ext cx="145149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직사각형 12"/>
          <p:cNvSpPr/>
          <p:nvPr/>
        </p:nvSpPr>
        <p:spPr>
          <a:xfrm>
            <a:off x="642911" y="2135758"/>
            <a:ext cx="2500331" cy="107721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우수 생산자의 상품정보를 제공하고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소비자의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합리적 소비를 지원하는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공공 쇼핑몰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86118" y="4214819"/>
            <a:ext cx="49292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2021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전통시장 활성화 유공 국무총리 표창 수상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2021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사회적경제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활성화 유공 국무총리 표창 수상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7289" y="3988362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’22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 매출액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5" y="4000505"/>
            <a:ext cx="714380" cy="63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직사각형 16"/>
          <p:cNvSpPr/>
          <p:nvPr/>
        </p:nvSpPr>
        <p:spPr>
          <a:xfrm>
            <a:off x="1071537" y="4345552"/>
            <a:ext cx="13573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2,220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억원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E3A2"/>
              </a:clrFrom>
              <a:clrTo>
                <a:srgbClr val="FFE3A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5" y="4845546"/>
            <a:ext cx="6786611" cy="172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202" y="2158928"/>
            <a:ext cx="1657633" cy="202656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6537" y="2158927"/>
            <a:ext cx="1637722" cy="203505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0917" y="2158928"/>
            <a:ext cx="1616699" cy="2026566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358446" y="1341373"/>
            <a:ext cx="8542825" cy="43144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04328" y="1411979"/>
            <a:ext cx="8560160" cy="323117"/>
          </a:xfrm>
          <a:prstGeom prst="rect">
            <a:avLst/>
          </a:prstGeom>
        </p:spPr>
        <p:txBody>
          <a:bodyPr wrap="square" lIns="91392" tIns="45696" rIns="91392" bIns="45696">
            <a:spAutoFit/>
          </a:bodyPr>
          <a:lstStyle/>
          <a:p>
            <a:pPr>
              <a:buClr>
                <a:schemeClr val="accent5"/>
              </a:buClr>
              <a:buFont typeface="Arial" pitchFamily="34" charset="0"/>
              <a:buChar char="•"/>
            </a:pPr>
            <a:r>
              <a:rPr lang="ko-KR" altLang="en-US" sz="15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안심 쇼핑몰 브랜드 구축</a:t>
            </a:r>
            <a:r>
              <a:rPr lang="en-US" altLang="ko-KR" sz="15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전자상거래지원 역량 확대를 위한 노력</a:t>
            </a:r>
            <a:endParaRPr lang="en-US" altLang="ko-KR" sz="16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270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8CD7-8C06-4C78-A45C-AE59D5408876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6844" y="1403513"/>
            <a:ext cx="8748361" cy="4761791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4610" y="852055"/>
            <a:ext cx="4782024" cy="48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483945" y="881551"/>
            <a:ext cx="2194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저렴한 </a:t>
            </a:r>
            <a:r>
              <a:rPr lang="ko-KR" altLang="en-US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판매 수수료</a:t>
            </a:r>
          </a:p>
        </p:txBody>
      </p:sp>
      <p:grpSp>
        <p:nvGrpSpPr>
          <p:cNvPr id="4" name="그룹 9"/>
          <p:cNvGrpSpPr/>
          <p:nvPr/>
        </p:nvGrpSpPr>
        <p:grpSpPr>
          <a:xfrm>
            <a:off x="1187624" y="2420888"/>
            <a:ext cx="6984776" cy="3987824"/>
            <a:chOff x="1751446" y="1860286"/>
            <a:chExt cx="6192688" cy="3456384"/>
          </a:xfrm>
        </p:grpSpPr>
        <p:sp>
          <p:nvSpPr>
            <p:cNvPr id="8" name="폭발 2 7"/>
            <p:cNvSpPr/>
            <p:nvPr/>
          </p:nvSpPr>
          <p:spPr>
            <a:xfrm rot="1303819">
              <a:off x="1751446" y="1860286"/>
              <a:ext cx="6192688" cy="3456384"/>
            </a:xfrm>
            <a:prstGeom prst="irregularSeal2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09078" y="3233346"/>
              <a:ext cx="3384376" cy="626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800" b="1" dirty="0">
                  <a:latin typeface="맑은 고딕" pitchFamily="50" charset="-127"/>
                  <a:ea typeface="맑은 고딕" pitchFamily="50" charset="-127"/>
                </a:rPr>
                <a:t>수수료 최대 </a:t>
              </a:r>
              <a:r>
                <a:rPr lang="en-US" altLang="ko-KR" sz="2800" b="1" dirty="0">
                  <a:latin typeface="맑은 고딕" pitchFamily="50" charset="-127"/>
                  <a:ea typeface="맑은 고딕" pitchFamily="50" charset="-127"/>
                </a:rPr>
                <a:t>8</a:t>
              </a:r>
              <a:r>
                <a:rPr lang="en-US" altLang="ko-KR" sz="2800" b="1" dirty="0" smtClean="0">
                  <a:latin typeface="맑은 고딕" pitchFamily="50" charset="-127"/>
                  <a:ea typeface="맑은 고딕" pitchFamily="50" charset="-127"/>
                </a:rPr>
                <a:t>%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(VAT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포함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en-US" altLang="ko-KR" sz="2800" b="1" dirty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en-US" altLang="ko-KR" sz="1300" b="1" dirty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300" b="1" dirty="0" err="1">
                  <a:latin typeface="맑은 고딕" pitchFamily="50" charset="-127"/>
                  <a:ea typeface="맑은 고딕" pitchFamily="50" charset="-127"/>
                </a:rPr>
                <a:t>판매수수료</a:t>
              </a:r>
              <a:r>
                <a:rPr lang="ko-KR" altLang="en-US" sz="13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300" b="1" dirty="0">
                  <a:latin typeface="맑은 고딕" pitchFamily="50" charset="-127"/>
                  <a:ea typeface="맑은 고딕" pitchFamily="50" charset="-127"/>
                </a:rPr>
                <a:t>5.5% + </a:t>
              </a:r>
              <a:r>
                <a:rPr lang="ko-KR" altLang="en-US" sz="1300" b="1" dirty="0" err="1">
                  <a:latin typeface="맑은 고딕" pitchFamily="50" charset="-127"/>
                  <a:ea typeface="맑은 고딕" pitchFamily="50" charset="-127"/>
                </a:rPr>
                <a:t>결제수수료</a:t>
              </a:r>
              <a:r>
                <a:rPr lang="ko-KR" altLang="en-US" sz="13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300" b="1" dirty="0">
                  <a:latin typeface="맑은 고딕" pitchFamily="50" charset="-127"/>
                  <a:ea typeface="맑은 고딕" pitchFamily="50" charset="-127"/>
                </a:rPr>
                <a:t>2.5%)</a:t>
              </a:r>
              <a:endParaRPr lang="ko-KR" altLang="en-US" sz="13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15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627784" y="2893625"/>
            <a:ext cx="6624736" cy="10800"/>
          </a:xfrm>
          <a:prstGeom prst="rect">
            <a:avLst/>
          </a:prstGeom>
          <a:gradFill flip="none" rotWithShape="1">
            <a:gsLst>
              <a:gs pos="25000">
                <a:schemeClr val="accent1"/>
              </a:gs>
              <a:gs pos="50000">
                <a:schemeClr val="accent2"/>
              </a:gs>
              <a:gs pos="75000">
                <a:schemeClr val="accent3"/>
              </a:gs>
              <a:gs pos="97000">
                <a:schemeClr val="accent3">
                  <a:alpha val="5000"/>
                </a:schemeClr>
              </a:gs>
            </a:gsLst>
            <a:lin ang="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20280" y="2230991"/>
            <a:ext cx="50040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800" b="1" dirty="0">
                <a:solidFill>
                  <a:schemeClr val="tx2"/>
                </a:solidFill>
                <a:latin typeface="맑은 고딕"/>
                <a:ea typeface="맑은 고딕"/>
              </a:rPr>
              <a:t>2</a:t>
            </a:r>
            <a:r>
              <a:rPr lang="en-US" altLang="ko-KR" sz="2800" b="1" dirty="0" smtClean="0">
                <a:solidFill>
                  <a:schemeClr val="tx2"/>
                </a:solidFill>
                <a:latin typeface="맑은 고딕"/>
                <a:ea typeface="맑은 고딕"/>
              </a:rPr>
              <a:t>. </a:t>
            </a:r>
            <a:r>
              <a:rPr lang="ko-KR" altLang="en-US" sz="2800" b="1" dirty="0" err="1" smtClean="0">
                <a:solidFill>
                  <a:schemeClr val="tx2"/>
                </a:solidFill>
                <a:latin typeface="맑은 고딕"/>
                <a:ea typeface="맑은 고딕"/>
              </a:rPr>
              <a:t>입점방법</a:t>
            </a:r>
            <a:r>
              <a:rPr lang="ko-KR" altLang="en-US" sz="2800" b="1" dirty="0" smtClean="0">
                <a:solidFill>
                  <a:schemeClr val="tx2"/>
                </a:solidFill>
                <a:latin typeface="맑은 고딕"/>
                <a:ea typeface="맑은 고딕"/>
              </a:rPr>
              <a:t> </a:t>
            </a:r>
            <a:endParaRPr lang="en-US" altLang="ko-KR" sz="2800" b="1" dirty="0">
              <a:solidFill>
                <a:schemeClr val="tx2"/>
              </a:solidFill>
              <a:latin typeface="맑은 고딕"/>
              <a:ea typeface="맑은 고딕"/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E6FC8CD7-8C06-4C78-A45C-AE59D5408876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50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:dsp="http://schemas.microsoft.com/office/drawing/2008/diagram" xmlns:dgm="http://schemas.openxmlformats.org/drawingml/2006/diagram" xmlns:c="http://schemas.openxmlformats.org/drawingml/2006/chart" xmlns="">
      <p:transition xmlns:mc="http://schemas.openxmlformats.org/markup-compatibility/2006" xmlns:hp="http://schemas.haansoft.com/office/presentation/8.0" spd="med" mc:Ignorable="hp" hp:hslDur="1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7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293141" y="12058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r>
              <a:rPr lang="ko-KR" altLang="en-US" sz="22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2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" name="그룹 31"/>
          <p:cNvGrpSpPr/>
          <p:nvPr/>
        </p:nvGrpSpPr>
        <p:grpSpPr>
          <a:xfrm>
            <a:off x="276110" y="836712"/>
            <a:ext cx="4427467" cy="480092"/>
            <a:chOff x="138586" y="692696"/>
            <a:chExt cx="6017590" cy="48009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38586" y="692696"/>
              <a:ext cx="6017590" cy="480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직사각형 9"/>
            <p:cNvSpPr/>
            <p:nvPr/>
          </p:nvSpPr>
          <p:spPr>
            <a:xfrm>
              <a:off x="267921" y="722192"/>
              <a:ext cx="15059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5465763" algn="l"/>
                </a:tabLst>
                <a:defRPr/>
              </a:pP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입점서류</a:t>
              </a:r>
              <a:endParaRPr lang="ko-KR" altLang="en-US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87591"/>
              </p:ext>
            </p:extLst>
          </p:nvPr>
        </p:nvGraphicFramePr>
        <p:xfrm>
          <a:off x="424334" y="1281834"/>
          <a:ext cx="8252122" cy="531551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95338">
                  <a:extLst>
                    <a:ext uri="{9D8B030D-6E8A-4147-A177-3AD203B41FA5}">
                      <a16:colId xmlns:a16="http://schemas.microsoft.com/office/drawing/2014/main" val="3774834723"/>
                    </a:ext>
                  </a:extLst>
                </a:gridCol>
                <a:gridCol w="2322089">
                  <a:extLst>
                    <a:ext uri="{9D8B030D-6E8A-4147-A177-3AD203B41FA5}">
                      <a16:colId xmlns:a16="http://schemas.microsoft.com/office/drawing/2014/main" val="942072198"/>
                    </a:ext>
                  </a:extLst>
                </a:gridCol>
                <a:gridCol w="2718471">
                  <a:extLst>
                    <a:ext uri="{9D8B030D-6E8A-4147-A177-3AD203B41FA5}">
                      <a16:colId xmlns:a16="http://schemas.microsoft.com/office/drawing/2014/main" val="2449019176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126195896"/>
                    </a:ext>
                  </a:extLst>
                </a:gridCol>
              </a:tblGrid>
              <a:tr h="573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제철매장</a:t>
                      </a:r>
                      <a:endParaRPr lang="en-US" altLang="ko-KR" sz="14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</a:t>
                      </a:r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차식품</a:t>
                      </a:r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가공식품</a:t>
                      </a:r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생활마트</a:t>
                      </a:r>
                      <a:endParaRPr lang="en-US" altLang="ko-KR" sz="14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공산품</a:t>
                      </a:r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생활용품</a:t>
                      </a:r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037187"/>
                  </a:ext>
                </a:extLst>
              </a:tr>
              <a:tr h="12142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공통서류</a:t>
                      </a:r>
                      <a:endParaRPr lang="ko-KR" altLang="en-US" sz="13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285750" indent="-285750" algn="just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우체국쇼핑 </a:t>
                      </a:r>
                      <a:r>
                        <a:rPr lang="ko-KR" altLang="en-US" sz="11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입점신청서</a:t>
                      </a: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인감날인</a:t>
                      </a: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285750" indent="-285750" algn="just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사업자등록증</a:t>
                      </a:r>
                      <a:endParaRPr lang="en-US" altLang="ko-KR" sz="11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85750" indent="-285750" algn="just" latinLnBrk="1">
                        <a:buFontTx/>
                        <a:buChar char="-"/>
                      </a:pPr>
                      <a:r>
                        <a:rPr lang="ko-KR" altLang="en-US" sz="11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우체국통장</a:t>
                      </a: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사본</a:t>
                      </a:r>
                      <a:endParaRPr lang="en-US" altLang="ko-KR" sz="11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85750" indent="-285750" algn="just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통신판매신고증</a:t>
                      </a:r>
                      <a:endParaRPr lang="en-US" altLang="ko-KR" sz="11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85750" indent="-285750" algn="just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사업자등록증</a:t>
                      </a:r>
                      <a:endParaRPr lang="en-US" altLang="ko-KR" sz="11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85750" indent="-285750" algn="just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법인등기부등본</a:t>
                      </a: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개인의 경우 주민등록등본</a:t>
                      </a: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44565"/>
                  </a:ext>
                </a:extLst>
              </a:tr>
              <a:tr h="5713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추가서류</a:t>
                      </a:r>
                      <a:endParaRPr lang="ko-KR" altLang="en-US" sz="13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85750" indent="-285750" algn="just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영업</a:t>
                      </a: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1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공장 등록증</a:t>
                      </a:r>
                      <a:endParaRPr lang="en-US" altLang="ko-KR" sz="1100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85750" indent="-285750" algn="just" latinLnBrk="1">
                        <a:buFontTx/>
                        <a:buChar char="-"/>
                      </a:pPr>
                      <a:r>
                        <a:rPr lang="ko-KR" altLang="en-US" sz="11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신상품 기술서</a:t>
                      </a:r>
                      <a:endParaRPr lang="en-US" altLang="ko-KR" sz="1100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just" latinLnBrk="1">
                        <a:buFontTx/>
                        <a:buNone/>
                      </a:pPr>
                      <a:endParaRPr lang="ko-KR" altLang="en-US" sz="11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indent="-171450" algn="just" latinLnBrk="1">
                        <a:buFontTx/>
                        <a:buChar char="-"/>
                      </a:pPr>
                      <a:r>
                        <a:rPr lang="ko-KR" altLang="en-US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회사소개서 및 </a:t>
                      </a:r>
                      <a:r>
                        <a:rPr lang="ko-KR" altLang="en-US" sz="11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상품기술서</a:t>
                      </a:r>
                      <a:endParaRPr lang="en-US" altLang="ko-KR" sz="11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indent="0" algn="just" latinLnBrk="1">
                        <a:buFontTx/>
                        <a:buNone/>
                      </a:pP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lang="ko-KR" altLang="en-US" sz="11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자율양식</a:t>
                      </a:r>
                      <a:r>
                        <a:rPr lang="en-US" altLang="ko-KR" sz="11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180055"/>
                  </a:ext>
                </a:extLst>
              </a:tr>
              <a:tr h="27971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■ </a:t>
                      </a:r>
                      <a:r>
                        <a:rPr lang="en-US" altLang="ko-KR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 식품</a:t>
                      </a:r>
                      <a:r>
                        <a:rPr lang="en-US" altLang="ko-KR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baseline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농수축산물</a:t>
                      </a:r>
                      <a:r>
                        <a:rPr lang="en-US" altLang="ko-KR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lvl="0" indent="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필수</a:t>
                      </a: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원산지 증명서</a:t>
                      </a:r>
                      <a:endParaRPr lang="en-US" altLang="ko-KR" sz="1100" b="0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필수</a:t>
                      </a: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생산자 확인가능서류</a:t>
                      </a:r>
                      <a:endParaRPr lang="en-US" altLang="ko-KR" sz="1100" b="0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800" b="0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</a:t>
                      </a: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무농약</a:t>
                      </a: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유기농인증서</a:t>
                      </a:r>
                      <a:endParaRPr lang="en-US" altLang="ko-KR" sz="1100" b="0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* 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관련 잔류농약성적서</a:t>
                      </a: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필수</a:t>
                      </a: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lvl="0" indent="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lvl="0" indent="-17145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</a:t>
                      </a: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GAP, </a:t>
                      </a:r>
                      <a:r>
                        <a:rPr lang="ko-KR" altLang="en-US" sz="1100" b="0" baseline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지리적표시</a:t>
                      </a:r>
                      <a:r>
                        <a:rPr lang="en-US" altLang="ko-KR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친환경 인증서</a:t>
                      </a:r>
                      <a:endParaRPr lang="en-US" altLang="ko-KR" sz="1100" b="0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■ </a:t>
                      </a:r>
                      <a:r>
                        <a:rPr lang="ko-KR" altLang="en-US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가공식품 </a:t>
                      </a:r>
                      <a:r>
                        <a:rPr lang="en-US" altLang="ko-KR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건강기능식품</a:t>
                      </a:r>
                      <a:endParaRPr lang="en-US" altLang="ko-KR" sz="1100" b="1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just" defTabSz="9139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baseline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fontAlgn="base" latinLnBrk="1">
                        <a:lnSpc>
                          <a:spcPct val="100000"/>
                        </a:lnSpc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 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필수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품목제조보고서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유통기한 설정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00000"/>
                        </a:lnSpc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   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사유서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00000"/>
                        </a:lnSpc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필수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원산지증명서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Tx/>
                        <a:buNone/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필수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자가품질검사성적서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공인기관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Tx/>
                        <a:buNone/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필수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수질검사성적서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Tx/>
                        <a:buNone/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필수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제품사진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제품확대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표시면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등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Tx/>
                        <a:buNone/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00000"/>
                        </a:lnSpc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 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해당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유기가공식품 인증서</a:t>
                      </a:r>
                    </a:p>
                    <a:p>
                      <a:pPr fontAlgn="base" latinLnBrk="1">
                        <a:lnSpc>
                          <a:spcPct val="100000"/>
                        </a:lnSpc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    * 관련 잔류농약성적서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필수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fontAlgn="base" latinLnBrk="1">
                        <a:lnSpc>
                          <a:spcPct val="100000"/>
                        </a:lnSpc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해당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영양성분 시험성적서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Tx/>
                        <a:buNone/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00000"/>
                        </a:lnSpc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 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해당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)HACCP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인증서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30638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1619672" y="1281834"/>
            <a:ext cx="5040560" cy="5315518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82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8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그룹 31"/>
          <p:cNvGrpSpPr/>
          <p:nvPr/>
        </p:nvGrpSpPr>
        <p:grpSpPr>
          <a:xfrm>
            <a:off x="305055" y="1551259"/>
            <a:ext cx="4427467" cy="480092"/>
            <a:chOff x="138586" y="692696"/>
            <a:chExt cx="6017590" cy="480092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38586" y="692696"/>
              <a:ext cx="6017590" cy="480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직사각형 21"/>
            <p:cNvSpPr/>
            <p:nvPr/>
          </p:nvSpPr>
          <p:spPr>
            <a:xfrm>
              <a:off x="267921" y="722192"/>
              <a:ext cx="25582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5465763" algn="l"/>
                </a:tabLst>
                <a:defRPr/>
              </a:pP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입점서류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제출처</a:t>
              </a:r>
              <a:endParaRPr lang="ko-KR" altLang="en-US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406665" y="2060848"/>
            <a:ext cx="8580276" cy="309634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7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서류 접수처</a:t>
            </a:r>
            <a:r>
              <a:rPr lang="en-US" altLang="ko-KR" sz="17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7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이메일</a:t>
            </a:r>
            <a:r>
              <a:rPr lang="en-US" altLang="ko-KR" sz="17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7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7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7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scm@posa.or.kr / gp2104@posa.or.kr</a:t>
            </a:r>
          </a:p>
          <a:p>
            <a:pPr>
              <a:lnSpc>
                <a:spcPct val="150000"/>
              </a:lnSpc>
            </a:pPr>
            <a:r>
              <a:rPr lang="en-US" altLang="ko-KR" sz="17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  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반드시 두 곳으로 메일 전송 필수</a:t>
            </a:r>
            <a:endParaRPr lang="en-US" altLang="ko-KR" sz="17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7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입점서류</a:t>
            </a:r>
            <a:r>
              <a:rPr lang="ko-KR" altLang="en-US" sz="17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관련 문의 </a:t>
            </a:r>
            <a:r>
              <a:rPr lang="en-US" altLang="ko-KR" sz="17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042-609-4298</a:t>
            </a: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293141" y="12058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r>
              <a:rPr lang="ko-KR" altLang="en-US" sz="22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2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71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/>
        </p:nvSpPr>
        <p:spPr>
          <a:xfrm>
            <a:off x="4484914" y="1835636"/>
            <a:ext cx="4301899" cy="1305332"/>
          </a:xfrm>
          <a:prstGeom prst="roundRect">
            <a:avLst>
              <a:gd name="adj" fmla="val 10046"/>
            </a:avLst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4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입점자격</a:t>
            </a:r>
            <a:r>
              <a:rPr lang="en-US" altLang="ko-KR" sz="1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 algn="just" eaLnBrk="0" hangingPunct="0">
              <a:lnSpc>
                <a:spcPct val="160000"/>
              </a:lnSpc>
              <a:defRPr/>
            </a:pPr>
            <a:r>
              <a:rPr lang="en-US" altLang="ko-KR" sz="13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상품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국내에서 생산하는 농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축산 및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가공식품</a:t>
            </a:r>
            <a:endPara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just" eaLnBrk="0" hangingPunct="0">
              <a:lnSpc>
                <a:spcPct val="160000"/>
              </a:lnSpc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o (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업체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생산자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생산단체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제조업체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자격을 가진 사업자</a:t>
            </a:r>
            <a:endPara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just" eaLnBrk="0" hangingPunct="0">
              <a:lnSpc>
                <a:spcPct val="160000"/>
              </a:lnSpc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o (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업체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가공식품을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납품하는 유통 사업자</a:t>
            </a:r>
            <a:r>
              <a:rPr lang="en-US" altLang="ko-KR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499992" y="3284984"/>
            <a:ext cx="4290244" cy="1368152"/>
          </a:xfrm>
          <a:prstGeom prst="roundRect">
            <a:avLst>
              <a:gd name="adj" fmla="val 10046"/>
            </a:avLst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4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입점절차</a:t>
            </a:r>
            <a:r>
              <a:rPr lang="en-US" altLang="ko-KR" sz="1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>
              <a:defRPr/>
            </a:pPr>
            <a:endParaRPr lang="en-US" altLang="ko-KR" sz="14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endParaRPr lang="en-US" altLang="ko-KR" sz="14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endParaRPr lang="en-US" altLang="ko-KR" sz="14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just" eaLnBrk="0" hangingPunct="0">
              <a:defRPr/>
            </a:pPr>
            <a:r>
              <a:rPr lang="en-US" altLang="ko-KR" sz="13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4502331" y="4872156"/>
            <a:ext cx="4318141" cy="1434828"/>
          </a:xfrm>
          <a:prstGeom prst="roundRect">
            <a:avLst>
              <a:gd name="adj" fmla="val 10046"/>
            </a:avLst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기타사항</a:t>
            </a:r>
            <a:r>
              <a:rPr lang="en-US" altLang="ko-KR" sz="1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 algn="just" eaLnBrk="0" hangingPunct="0">
              <a:lnSpc>
                <a:spcPct val="160000"/>
              </a:lnSpc>
              <a:defRPr/>
            </a:pPr>
            <a:r>
              <a:rPr lang="en-US" altLang="ko-KR" sz="13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자유롭게 연중</a:t>
            </a:r>
            <a:r>
              <a:rPr lang="ko-KR" altLang="en-US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입점</a:t>
            </a:r>
            <a:r>
              <a:rPr lang="ko-KR" altLang="en-US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 가능</a:t>
            </a:r>
            <a:endParaRPr lang="en-US" altLang="ko-KR" sz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just" eaLnBrk="0" latinLnBrk="0" hangingPunct="0">
              <a:lnSpc>
                <a:spcPct val="160000"/>
              </a:lnSpc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업체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자체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포장박스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사용</a:t>
            </a:r>
            <a:endPara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just" eaLnBrk="0" latinLnBrk="0" hangingPunct="0">
              <a:lnSpc>
                <a:spcPct val="160000"/>
              </a:lnSpc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o</a:t>
            </a:r>
            <a:r>
              <a:rPr lang="en-US" altLang="ko-KR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인터넷으로만 판매</a:t>
            </a:r>
            <a:r>
              <a:rPr lang="en-US" altLang="ko-KR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우체국 </a:t>
            </a:r>
            <a:r>
              <a:rPr lang="ko-KR" altLang="en-US" sz="1200" dirty="0" err="1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창구판매</a:t>
            </a:r>
            <a:r>
              <a:rPr lang="ko-KR" altLang="en-US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x)</a:t>
            </a:r>
          </a:p>
          <a:p>
            <a:pPr algn="just" eaLnBrk="0" latinLnBrk="0" hangingPunct="0">
              <a:lnSpc>
                <a:spcPct val="160000"/>
              </a:lnSpc>
              <a:defRPr/>
            </a:pPr>
            <a:r>
              <a:rPr lang="en-US" altLang="ko-KR" sz="1200" b="1" dirty="0" smtClean="0">
                <a:solidFill>
                  <a:srgbClr val="FF0000"/>
                </a:solidFill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</a:t>
            </a:r>
            <a:r>
              <a:rPr lang="ko-KR" altLang="en-US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우체국 소포로만 배송</a:t>
            </a:r>
            <a:r>
              <a:rPr lang="en-US" altLang="ko-KR" sz="1200" dirty="0" smtClean="0">
                <a:effectLst>
                  <a:outerShdw blurRad="38100" dist="38100" sx="1000" sy="1000" algn="tl">
                    <a:srgbClr val="000000"/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6022" y="1844824"/>
            <a:ext cx="403593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8586" y="1220716"/>
            <a:ext cx="7169718" cy="48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직사각형 25"/>
          <p:cNvSpPr/>
          <p:nvPr/>
        </p:nvSpPr>
        <p:spPr>
          <a:xfrm>
            <a:off x="267921" y="1250212"/>
            <a:ext cx="6965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5465763" algn="l"/>
              </a:tabLst>
              <a:defRPr/>
            </a:pPr>
            <a:r>
              <a:rPr lang="ko-KR" altLang="en-US" b="1" dirty="0" err="1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제철식품</a:t>
            </a:r>
            <a:r>
              <a:rPr lang="en-US" altLang="ko-KR" b="1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err="1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일반식품</a:t>
            </a:r>
            <a:r>
              <a:rPr lang="en-US" altLang="ko-KR" b="1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시기별로 생산되는 </a:t>
            </a:r>
            <a:r>
              <a:rPr lang="ko-KR" altLang="en-US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계절상품</a:t>
            </a:r>
            <a:r>
              <a:rPr lang="en-US" altLang="ko-KR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가공식품</a:t>
            </a:r>
            <a:r>
              <a:rPr lang="en-US" altLang="ko-KR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판매</a:t>
            </a:r>
            <a:endParaRPr lang="ko-KR" altLang="en-US" b="1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4008" y="3725741"/>
            <a:ext cx="864096" cy="8007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입점서류</a:t>
            </a:r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제 출</a:t>
            </a:r>
            <a:endParaRPr lang="ko-KR" altLang="en-US" sz="12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5508104" y="4149080"/>
            <a:ext cx="144016" cy="144016"/>
          </a:xfrm>
          <a:prstGeom prst="rightArrow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5709046" y="3717032"/>
            <a:ext cx="865925" cy="8007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심사 및 검토</a:t>
            </a:r>
            <a:endParaRPr lang="ko-KR" altLang="en-US" sz="12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804248" y="3717032"/>
            <a:ext cx="892559" cy="8007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메뉴얼</a:t>
            </a:r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전달</a:t>
            </a:r>
            <a:endParaRPr lang="ko-KR" altLang="en-US" sz="12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오른쪽 화살표 30"/>
          <p:cNvSpPr/>
          <p:nvPr/>
        </p:nvSpPr>
        <p:spPr>
          <a:xfrm>
            <a:off x="6579515" y="4140371"/>
            <a:ext cx="144016" cy="144016"/>
          </a:xfrm>
          <a:prstGeom prst="rightArrow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오른쪽 화살표 31"/>
          <p:cNvSpPr/>
          <p:nvPr/>
        </p:nvSpPr>
        <p:spPr>
          <a:xfrm>
            <a:off x="7740352" y="4149080"/>
            <a:ext cx="144016" cy="144016"/>
          </a:xfrm>
          <a:prstGeom prst="rightArrow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919204" y="3717032"/>
            <a:ext cx="829260" cy="8007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상품등록</a:t>
            </a:r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및 판매</a:t>
            </a:r>
            <a:endParaRPr lang="ko-KR" altLang="en-US" sz="12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8264" y="6520259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>
                <a:latin typeface="맑은 고딕" pitchFamily="50" charset="-127"/>
                <a:ea typeface="맑은 고딕" pitchFamily="50" charset="-127"/>
              </a:rPr>
              <a:pPr/>
              <a:t>9</a:t>
            </a:fld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293141" y="12058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r>
              <a:rPr lang="ko-KR" altLang="en-US" sz="22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2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233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107504" y="2852936"/>
          <a:ext cx="8856984" cy="38164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5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입점</a:t>
                      </a:r>
                      <a:r>
                        <a:rPr lang="ko-KR" altLang="en-US" b="1" dirty="0" smtClean="0">
                          <a:latin typeface="맑은 고딕" pitchFamily="50" charset="-127"/>
                          <a:ea typeface="맑은 고딕" pitchFamily="50" charset="-127"/>
                        </a:rPr>
                        <a:t> 신청서</a:t>
                      </a:r>
                      <a:endParaRPr lang="ko-KR" altLang="en-US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맑은 고딕" pitchFamily="50" charset="-127"/>
                          <a:ea typeface="맑은 고딕" pitchFamily="50" charset="-127"/>
                        </a:rPr>
                        <a:t>신상품 기술서</a:t>
                      </a:r>
                      <a:endParaRPr lang="ko-KR" altLang="en-US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통신판매신고증</a:t>
                      </a:r>
                      <a:endParaRPr lang="ko-KR" altLang="en-US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915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8264" y="6520259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>
                <a:latin typeface="맑은 고딕" pitchFamily="50" charset="-127"/>
                <a:ea typeface="맑은 고딕" pitchFamily="50" charset="-127"/>
              </a:rPr>
              <a:pPr/>
              <a:t>10</a:t>
            </a:fld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7504" y="1700808"/>
            <a:ext cx="8928992" cy="100811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우체국쇼핑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입점신청서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부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인감날인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buFontTx/>
              <a:buChar char="-"/>
            </a:pP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신상품 기술서</a:t>
            </a:r>
            <a:endParaRPr lang="en-US" altLang="ko-KR" sz="12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우체국통장 사본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대금정산용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179512" y="1412776"/>
            <a:ext cx="2430484" cy="36004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공통서류</a:t>
            </a:r>
            <a:endParaRPr lang="ko-KR" altLang="en-US" sz="1400" b="1" dirty="0">
              <a:solidFill>
                <a:schemeClr val="bg1">
                  <a:lumMod val="9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131840" y="1772816"/>
            <a:ext cx="4464496" cy="82599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통신판매신고증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부</a:t>
            </a:r>
            <a:endParaRPr lang="en-US" altLang="ko-KR" sz="12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사업자등록증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부</a:t>
            </a:r>
            <a:endParaRPr lang="en-US" altLang="ko-KR" sz="12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인감증명서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부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516216" y="1772816"/>
            <a:ext cx="2088232" cy="82599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- (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해당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법인 등기부등본</a:t>
            </a:r>
            <a:endParaRPr lang="en-US" altLang="ko-KR" sz="12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- (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해당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영업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공장등록증</a:t>
            </a:r>
            <a:endParaRPr lang="en-US" altLang="ko-KR" sz="12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endParaRPr lang="ko-KR" altLang="en-US" sz="12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모서리가 둥근 사각형 설명선 6"/>
          <p:cNvSpPr/>
          <p:nvPr/>
        </p:nvSpPr>
        <p:spPr>
          <a:xfrm>
            <a:off x="4824028" y="604467"/>
            <a:ext cx="3096344" cy="1173374"/>
          </a:xfrm>
          <a:prstGeom prst="wedgeRoundRectCallout">
            <a:avLst>
              <a:gd name="adj1" fmla="val -52474"/>
              <a:gd name="adj2" fmla="val 71658"/>
              <a:gd name="adj3" fmla="val 1666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구매안전서비스 </a:t>
            </a:r>
            <a:r>
              <a:rPr lang="ko-KR" altLang="en-US" sz="11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최초발급</a:t>
            </a:r>
            <a:r>
              <a: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endParaRPr lang="en-US" altLang="ko-KR" sz="11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네이버스토어팜</a:t>
            </a:r>
            <a:r>
              <a:rPr lang="ko-KR" altLang="en-US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구매안전서비스 발급</a:t>
            </a:r>
            <a:endParaRPr lang="en-US" altLang="ko-KR" sz="11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발급</a:t>
            </a:r>
            <a:r>
              <a: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endParaRPr lang="en-US" altLang="ko-KR" sz="11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민원 </a:t>
            </a:r>
            <a:r>
              <a: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24, </a:t>
            </a:r>
            <a:r>
              <a:rPr lang="ko-KR" altLang="en-US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관할구청에 신고로 발급</a:t>
            </a:r>
            <a:r>
              <a: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lang="ko-KR" altLang="en-US" sz="11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31"/>
          <p:cNvGrpSpPr/>
          <p:nvPr/>
        </p:nvGrpSpPr>
        <p:grpSpPr>
          <a:xfrm>
            <a:off x="138586" y="860676"/>
            <a:ext cx="4427467" cy="480092"/>
            <a:chOff x="138586" y="692696"/>
            <a:chExt cx="6017590" cy="480092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38586" y="692696"/>
              <a:ext cx="6017590" cy="480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직사각형 34"/>
            <p:cNvSpPr/>
            <p:nvPr/>
          </p:nvSpPr>
          <p:spPr>
            <a:xfrm>
              <a:off x="267921" y="722192"/>
              <a:ext cx="57849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5465763" algn="l"/>
                </a:tabLst>
                <a:defRPr/>
              </a:pP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제철매장</a:t>
              </a:r>
              <a:r>
                <a:rPr lang="en-US" altLang="ko-KR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=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일반식품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(1</a:t>
              </a: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차식품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가공식품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21266" y="3284984"/>
            <a:ext cx="26642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email"/>
          <a:srcRect r="1810"/>
          <a:stretch>
            <a:fillRect/>
          </a:stretch>
        </p:blipFill>
        <p:spPr bwMode="auto">
          <a:xfrm>
            <a:off x="292149" y="3356992"/>
            <a:ext cx="2551659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308901" y="3322156"/>
            <a:ext cx="2304256" cy="3189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제목 1"/>
          <p:cNvSpPr txBox="1">
            <a:spLocks/>
          </p:cNvSpPr>
          <p:nvPr/>
        </p:nvSpPr>
        <p:spPr>
          <a:xfrm>
            <a:off x="293141" y="12058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r>
              <a:rPr lang="ko-KR" altLang="en-US" sz="22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2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113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7"/>
          <p:cNvGrpSpPr/>
          <p:nvPr/>
        </p:nvGrpSpPr>
        <p:grpSpPr>
          <a:xfrm>
            <a:off x="2935944" y="3573016"/>
            <a:ext cx="5956536" cy="2520280"/>
            <a:chOff x="2935944" y="1124744"/>
            <a:chExt cx="5755210" cy="2520280"/>
          </a:xfrm>
        </p:grpSpPr>
        <p:sp>
          <p:nvSpPr>
            <p:cNvPr id="36" name="이등변 삼각형 35"/>
            <p:cNvSpPr/>
            <p:nvPr/>
          </p:nvSpPr>
          <p:spPr>
            <a:xfrm rot="15472680">
              <a:off x="3062085" y="1970552"/>
              <a:ext cx="244467" cy="496749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3203848" y="1124744"/>
              <a:ext cx="5487306" cy="2520280"/>
            </a:xfrm>
            <a:prstGeom prst="roundRect">
              <a:avLst>
                <a:gd name="adj" fmla="val 1004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t"/>
            <a:lstStyle/>
            <a:p>
              <a:pPr>
                <a:defRPr/>
              </a:pPr>
              <a:r>
                <a:rPr lang="en-US" altLang="ko-KR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                  &lt;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가공식품 </a:t>
              </a:r>
              <a:r>
                <a:rPr lang="ko-KR" altLang="en-US" sz="1400" b="1" dirty="0" err="1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입점서류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발급방법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&gt;</a:t>
              </a:r>
            </a:p>
            <a:p>
              <a:pPr>
                <a:defRPr/>
              </a:pPr>
              <a:endPara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 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품목제조보고서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–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각 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시도군청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위생과를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통해 발급 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첫 등록은 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식품안전나라</a:t>
              </a: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 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원산지증명서</a:t>
              </a:r>
              <a:endParaRPr lang="en-US" altLang="ko-KR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–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원재료 매입업체를 통해 발급</a:t>
              </a: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o 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자가품질검사성적서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– 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식약처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지정 민간 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검사기관을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통해 발급  </a:t>
              </a: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 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수질검사성적서</a:t>
              </a:r>
              <a:endParaRPr lang="en-US" altLang="ko-KR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– </a:t>
              </a:r>
              <a:r>
                <a:rPr lang="ko-KR" altLang="en-US" sz="14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상수도 </a:t>
              </a:r>
              <a:r>
                <a:rPr lang="en-US" altLang="ko-KR" sz="14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400" b="1" dirty="0" err="1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생략가능</a:t>
              </a:r>
              <a:endParaRPr lang="en-US" altLang="ko-KR" sz="14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–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지하수 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주기에 맞춰 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공인기관을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통해 발급</a:t>
              </a: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  <a:p>
              <a:pPr algn="just" eaLnBrk="0" hangingPunct="0">
                <a:defRPr/>
              </a:pP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endPara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" name="그룹 41"/>
          <p:cNvGrpSpPr/>
          <p:nvPr/>
        </p:nvGrpSpPr>
        <p:grpSpPr>
          <a:xfrm>
            <a:off x="179512" y="3501008"/>
            <a:ext cx="2880320" cy="2808312"/>
            <a:chOff x="3168352" y="2558115"/>
            <a:chExt cx="2880320" cy="2808312"/>
          </a:xfrm>
        </p:grpSpPr>
        <p:sp>
          <p:nvSpPr>
            <p:cNvPr id="43" name="직사각형 42"/>
            <p:cNvSpPr/>
            <p:nvPr/>
          </p:nvSpPr>
          <p:spPr>
            <a:xfrm>
              <a:off x="3168352" y="2702131"/>
              <a:ext cx="2880320" cy="26642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필수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 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품목제조보고서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</a:p>
            <a:p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     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유통기한 설정사유서</a:t>
              </a:r>
            </a:p>
            <a:p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필수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원산지증명서</a:t>
              </a:r>
            </a:p>
            <a:p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필수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자가품질검사성적서</a:t>
              </a:r>
              <a:r>
                <a:rPr lang="en-US" altLang="ko-KR" sz="9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9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공인기관</a:t>
              </a:r>
              <a:r>
                <a:rPr lang="en-US" altLang="ko-KR" sz="9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 </a:t>
              </a:r>
              <a:endPara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필수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수질검사성적서</a:t>
              </a:r>
            </a:p>
            <a:p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필수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제품사진 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제품확대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표시면 등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해당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유기가공식품 인증서</a:t>
              </a:r>
            </a:p>
            <a:p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* 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관련 잔류농약성적서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필수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해당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영양성분 시험성적서</a:t>
              </a:r>
            </a:p>
            <a:p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해당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)HACCP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인증서</a:t>
              </a:r>
              <a:endPara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모서리가 둥근 직사각형 43"/>
            <p:cNvSpPr/>
            <p:nvPr/>
          </p:nvSpPr>
          <p:spPr>
            <a:xfrm>
              <a:off x="3356758" y="2558115"/>
              <a:ext cx="2430484" cy="36004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err="1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가공식품</a:t>
              </a:r>
              <a:r>
                <a:rPr lang="ko-KR" altLang="en-US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건강기능식품</a:t>
              </a:r>
              <a:endParaRPr lang="ko-KR" altLang="en-US" sz="1400" b="1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" name="그룹 44"/>
          <p:cNvGrpSpPr/>
          <p:nvPr/>
        </p:nvGrpSpPr>
        <p:grpSpPr>
          <a:xfrm>
            <a:off x="179512" y="1484785"/>
            <a:ext cx="2880320" cy="1800200"/>
            <a:chOff x="144016" y="2558115"/>
            <a:chExt cx="2880320" cy="1607321"/>
          </a:xfrm>
        </p:grpSpPr>
        <p:sp>
          <p:nvSpPr>
            <p:cNvPr id="46" name="직사각형 45"/>
            <p:cNvSpPr/>
            <p:nvPr/>
          </p:nvSpPr>
          <p:spPr>
            <a:xfrm>
              <a:off x="144016" y="2702131"/>
              <a:ext cx="2880320" cy="146330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en-US" altLang="ko-KR" sz="7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필수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원산지증명서</a:t>
              </a:r>
            </a:p>
            <a:p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필수</a:t>
              </a:r>
              <a:r>
                <a:rPr lang="en-US" altLang="ko-KR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b="1" dirty="0" smtClean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생산자 확인가능서류</a:t>
              </a:r>
              <a:endPara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해당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b="1" dirty="0" err="1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무농약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200" b="1" dirty="0" err="1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유기농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인증서</a:t>
              </a:r>
            </a:p>
            <a:p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-&gt;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관련 잔류농약성적서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필수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-(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해당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)GAP, </a:t>
              </a:r>
              <a:r>
                <a:rPr lang="ko-KR" altLang="en-US" sz="1200" b="1" dirty="0" err="1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지리적표시</a:t>
              </a:r>
              <a:r>
                <a:rPr lang="en-US" altLang="ko-KR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친환경 인증서 </a:t>
              </a:r>
              <a:endPara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endPara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395536" y="2558115"/>
              <a:ext cx="2430484" cy="36004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r>
                <a:rPr lang="ko-KR" altLang="en-US" sz="1400" b="1" dirty="0" err="1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차식품</a:t>
              </a:r>
              <a:r>
                <a:rPr lang="en-US" altLang="ko-KR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농</a:t>
              </a:r>
              <a:r>
                <a:rPr lang="en-US" altLang="ko-KR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</a:t>
              </a:r>
              <a:r>
                <a:rPr lang="en-US" altLang="ko-KR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축산물</a:t>
              </a:r>
              <a:r>
                <a:rPr lang="en-US" altLang="ko-KR" sz="1400" b="1" dirty="0" smtClean="0"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400" b="1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8"/>
          <p:cNvGrpSpPr/>
          <p:nvPr/>
        </p:nvGrpSpPr>
        <p:grpSpPr>
          <a:xfrm>
            <a:off x="3049108" y="1484784"/>
            <a:ext cx="5843372" cy="1872208"/>
            <a:chOff x="3058923" y="1235269"/>
            <a:chExt cx="6284551" cy="1560173"/>
          </a:xfrm>
        </p:grpSpPr>
        <p:sp>
          <p:nvSpPr>
            <p:cNvPr id="50" name="이등변 삼각형 49"/>
            <p:cNvSpPr/>
            <p:nvPr/>
          </p:nvSpPr>
          <p:spPr>
            <a:xfrm rot="17655497">
              <a:off x="3191172" y="1833942"/>
              <a:ext cx="249942" cy="514439"/>
            </a:xfrm>
            <a:prstGeom prst="triangle">
              <a:avLst>
                <a:gd name="adj" fmla="val 53021"/>
              </a:avLst>
            </a:prstGeom>
            <a:solidFill>
              <a:schemeClr val="bg1">
                <a:lumMod val="9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3347864" y="1235269"/>
              <a:ext cx="5995610" cy="1560173"/>
            </a:xfrm>
            <a:prstGeom prst="roundRect">
              <a:avLst>
                <a:gd name="adj" fmla="val 1004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t"/>
            <a:lstStyle/>
            <a:p>
              <a:pPr>
                <a:defRPr/>
              </a:pPr>
              <a:r>
                <a:rPr lang="en-US" altLang="ko-KR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                &lt;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농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축산물 </a:t>
              </a:r>
              <a:r>
                <a:rPr lang="ko-KR" altLang="en-US" sz="1400" b="1" dirty="0" err="1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입점서류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b="1" dirty="0" err="1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발급방법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&gt;</a:t>
              </a:r>
            </a:p>
            <a:p>
              <a:pPr>
                <a:defRPr/>
              </a:pPr>
              <a:endParaRPr lang="en-US" altLang="ko-KR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defRPr/>
              </a:pP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 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생산자 확인가능서류</a:t>
              </a: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400" b="1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농지원부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1400" b="1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수매확인서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1400" b="1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축산판매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b="1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신고증</a:t>
              </a:r>
              <a:endParaRPr lang="en-US" altLang="ko-KR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–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읍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면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동사무소 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군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구청을 통해 발급 </a:t>
              </a: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 </a:t>
              </a:r>
              <a:r>
                <a:rPr lang="ko-KR" altLang="en-US" sz="1400" b="1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무농약</a:t>
              </a: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400" b="1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유기농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인증서 </a:t>
              </a:r>
              <a:endParaRPr lang="en-US" altLang="ko-KR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– 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국립농산물품질관리원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지정기관을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통해 신청 및 발급</a:t>
              </a: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 GAP, </a:t>
              </a:r>
              <a:r>
                <a:rPr lang="ko-KR" altLang="en-US" sz="1400" b="1" dirty="0" err="1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지리적표시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등</a:t>
              </a:r>
              <a:endParaRPr lang="en-US" altLang="ko-KR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–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해당 인증기관을 통해 발급</a:t>
              </a: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  <a:p>
              <a:pPr algn="just" eaLnBrk="0" hangingPunct="0">
                <a:defRPr/>
              </a:pP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endParaRPr lang="en-US" altLang="ko-KR" sz="14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just" eaLnBrk="0" hangingPunct="0">
                <a:defRPr/>
              </a:pPr>
              <a:endPara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11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31"/>
          <p:cNvGrpSpPr/>
          <p:nvPr/>
        </p:nvGrpSpPr>
        <p:grpSpPr>
          <a:xfrm>
            <a:off x="138586" y="908720"/>
            <a:ext cx="5009478" cy="480092"/>
            <a:chOff x="138586" y="692696"/>
            <a:chExt cx="6339125" cy="480092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38586" y="692696"/>
              <a:ext cx="6017590" cy="480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직사각형 21"/>
            <p:cNvSpPr/>
            <p:nvPr/>
          </p:nvSpPr>
          <p:spPr>
            <a:xfrm>
              <a:off x="267921" y="722192"/>
              <a:ext cx="62097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5465763" algn="l"/>
                </a:tabLst>
                <a:defRPr/>
              </a:pP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제철매장</a:t>
              </a:r>
              <a:r>
                <a:rPr lang="en-US" altLang="ko-KR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=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일반식품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(1</a:t>
              </a: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차식품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가공식품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 등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293141" y="12058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r>
              <a:rPr lang="ko-KR" altLang="en-US" sz="22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2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84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79512" y="1268760"/>
          <a:ext cx="8784976" cy="4824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7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통신판매신고증</a:t>
                      </a:r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구매확인서</a:t>
                      </a:r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977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12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그룹 31"/>
          <p:cNvGrpSpPr/>
          <p:nvPr/>
        </p:nvGrpSpPr>
        <p:grpSpPr>
          <a:xfrm>
            <a:off x="138586" y="692696"/>
            <a:ext cx="4427467" cy="480092"/>
            <a:chOff x="138586" y="692696"/>
            <a:chExt cx="6017590" cy="480092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38586" y="692696"/>
              <a:ext cx="6017590" cy="480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직사각형 21"/>
            <p:cNvSpPr/>
            <p:nvPr/>
          </p:nvSpPr>
          <p:spPr>
            <a:xfrm>
              <a:off x="267921" y="722192"/>
              <a:ext cx="57849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5465763" algn="l"/>
                </a:tabLst>
                <a:defRPr/>
              </a:pP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제철매장</a:t>
              </a:r>
              <a:r>
                <a:rPr lang="en-US" altLang="ko-KR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=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일반식품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(1</a:t>
              </a: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차식품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가공식품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576" y="1916832"/>
            <a:ext cx="2952328" cy="408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311" y="1916832"/>
            <a:ext cx="2961905" cy="408684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93141" y="12058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r>
              <a:rPr lang="ko-KR" altLang="en-US" sz="22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2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482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79512" y="1268760"/>
          <a:ext cx="8784976" cy="4824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7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맑은 고딕" pitchFamily="50" charset="-127"/>
                          <a:ea typeface="맑은 고딕" pitchFamily="50" charset="-127"/>
                        </a:rPr>
                        <a:t>원산지 증명서</a:t>
                      </a:r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농지원부</a:t>
                      </a:r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977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13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그룹 31"/>
          <p:cNvGrpSpPr/>
          <p:nvPr/>
        </p:nvGrpSpPr>
        <p:grpSpPr>
          <a:xfrm>
            <a:off x="138586" y="692696"/>
            <a:ext cx="4427467" cy="480092"/>
            <a:chOff x="138586" y="692696"/>
            <a:chExt cx="6017590" cy="480092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38586" y="692696"/>
              <a:ext cx="6017590" cy="480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직사각형 21"/>
            <p:cNvSpPr/>
            <p:nvPr/>
          </p:nvSpPr>
          <p:spPr>
            <a:xfrm>
              <a:off x="267921" y="722192"/>
              <a:ext cx="57849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5465763" algn="l"/>
                </a:tabLst>
                <a:defRPr/>
              </a:pP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제철매장</a:t>
              </a:r>
              <a:r>
                <a:rPr lang="en-US" altLang="ko-KR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=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일반식품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(1</a:t>
              </a: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차식품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가공식품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9695" y="1988840"/>
            <a:ext cx="331236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1. 이동훈\1. 대외, 지자체\입점 설명회\농지원부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64088" y="1897078"/>
            <a:ext cx="3096344" cy="4133259"/>
          </a:xfrm>
          <a:prstGeom prst="rect">
            <a:avLst/>
          </a:prstGeom>
          <a:noFill/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93141" y="12058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r>
              <a:rPr lang="ko-KR" altLang="en-US" sz="22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2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353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79512" y="1268760"/>
          <a:ext cx="8784976" cy="4824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7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수매확인서</a:t>
                      </a:r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맑은 고딕" pitchFamily="50" charset="-127"/>
                          <a:ea typeface="맑은 고딕" pitchFamily="50" charset="-127"/>
                        </a:rPr>
                        <a:t>축산업 </a:t>
                      </a:r>
                      <a:r>
                        <a:rPr lang="ko-KR" altLang="en-US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신고필증</a:t>
                      </a:r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977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14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그룹 31"/>
          <p:cNvGrpSpPr/>
          <p:nvPr/>
        </p:nvGrpSpPr>
        <p:grpSpPr>
          <a:xfrm>
            <a:off x="138586" y="692696"/>
            <a:ext cx="4427467" cy="480092"/>
            <a:chOff x="138586" y="692696"/>
            <a:chExt cx="6017590" cy="480092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38586" y="692696"/>
              <a:ext cx="6017590" cy="480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직사각형 21"/>
            <p:cNvSpPr/>
            <p:nvPr/>
          </p:nvSpPr>
          <p:spPr>
            <a:xfrm>
              <a:off x="267921" y="722192"/>
              <a:ext cx="57849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5465763" algn="l"/>
                </a:tabLst>
                <a:defRPr/>
              </a:pP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제철매장</a:t>
              </a:r>
              <a:r>
                <a:rPr lang="en-US" altLang="ko-KR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=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일반식품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(1</a:t>
              </a: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차식품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가공식품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 descr="C:\Users\user\Desktop\20190325110811-ApeosPort-VI C3371(666926)-7350-190325110815\축산물 신고 필증.t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74662" y="1916832"/>
            <a:ext cx="3041754" cy="4055672"/>
          </a:xfrm>
          <a:prstGeom prst="rect">
            <a:avLst/>
          </a:prstGeom>
          <a:noFill/>
        </p:spPr>
      </p:pic>
      <p:pic>
        <p:nvPicPr>
          <p:cNvPr id="1028" name="Picture 4" descr="D:\1. 이동훈\1. 대외, 지자체\입점 설명회\수매확인서.t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27584" y="1916831"/>
            <a:ext cx="3096344" cy="3972669"/>
          </a:xfrm>
          <a:prstGeom prst="rect">
            <a:avLst/>
          </a:prstGeom>
          <a:noFill/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93141" y="12058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r>
              <a:rPr lang="ko-KR" altLang="en-US" sz="22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2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842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79512" y="1268760"/>
          <a:ext cx="8784976" cy="4824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7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품목제조보고서</a:t>
                      </a:r>
                      <a:r>
                        <a:rPr lang="en-US" altLang="ko-KR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dirty="0" smtClean="0">
                          <a:latin typeface="맑은 고딕" pitchFamily="50" charset="-127"/>
                          <a:ea typeface="맑은 고딕" pitchFamily="50" charset="-127"/>
                        </a:rPr>
                        <a:t>대장</a:t>
                      </a:r>
                      <a:r>
                        <a:rPr lang="en-US" altLang="ko-KR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자가품질검사성적서</a:t>
                      </a:r>
                      <a:endParaRPr lang="ko-KR" altLang="en-US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977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E6FC8CD7-8C06-4C78-A45C-AE59D5408876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15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그룹 31"/>
          <p:cNvGrpSpPr/>
          <p:nvPr/>
        </p:nvGrpSpPr>
        <p:grpSpPr>
          <a:xfrm>
            <a:off x="138586" y="692696"/>
            <a:ext cx="4427467" cy="480092"/>
            <a:chOff x="138586" y="692696"/>
            <a:chExt cx="6017590" cy="480092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38586" y="692696"/>
              <a:ext cx="6017590" cy="480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직사각형 21"/>
            <p:cNvSpPr/>
            <p:nvPr/>
          </p:nvSpPr>
          <p:spPr>
            <a:xfrm>
              <a:off x="267921" y="722192"/>
              <a:ext cx="57849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5465763" algn="l"/>
                </a:tabLst>
                <a:defRPr/>
              </a:pP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제철매장</a:t>
              </a:r>
              <a:r>
                <a:rPr lang="en-US" altLang="ko-KR" b="1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=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일반식품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(1</a:t>
              </a:r>
              <a:r>
                <a:rPr lang="ko-KR" altLang="en-US" b="1" dirty="0" err="1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차식품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가공식품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711" y="1888369"/>
            <a:ext cx="3096344" cy="411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83371" y="1908123"/>
            <a:ext cx="3042722" cy="408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93141" y="12058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입점방법</a:t>
            </a:r>
            <a:r>
              <a:rPr lang="ko-KR" altLang="en-US" sz="22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2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49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우평사업진흥원">
  <a:themeElements>
    <a:clrScheme name="사용자 지정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A1A22"/>
      </a:accent1>
      <a:accent2>
        <a:srgbClr val="F26642"/>
      </a:accent2>
      <a:accent3>
        <a:srgbClr val="FCB615"/>
      </a:accent3>
      <a:accent4>
        <a:srgbClr val="479DE6"/>
      </a:accent4>
      <a:accent5>
        <a:srgbClr val="4BACC6"/>
      </a:accent5>
      <a:accent6>
        <a:srgbClr val="A1C837"/>
      </a:accent6>
      <a:hlink>
        <a:srgbClr val="0000FF"/>
      </a:hlink>
      <a:folHlink>
        <a:srgbClr val="800080"/>
      </a:folHlink>
    </a:clrScheme>
    <a:fontScheme name="사용자 지정 1">
      <a:majorFont>
        <a:latin typeface="나눔바른고딕 Light"/>
        <a:ea typeface="나눔바른고딕"/>
        <a:cs typeface=""/>
      </a:majorFont>
      <a:minorFont>
        <a:latin typeface="나눔바른고딕 UltraLight"/>
        <a:ea typeface="나눔바른고딕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 w="317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7831</TotalTime>
  <Words>733</Words>
  <Application>Microsoft Office PowerPoint</Application>
  <PresentationFormat>화면 슬라이드 쇼(4:3)</PresentationFormat>
  <Paragraphs>200</Paragraphs>
  <Slides>15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15</vt:i4>
      </vt:variant>
    </vt:vector>
  </HeadingPairs>
  <TitlesOfParts>
    <vt:vector size="26" baseType="lpstr">
      <vt:lpstr>나눔바른고딕 Light</vt:lpstr>
      <vt:lpstr>HY헤드라인M</vt:lpstr>
      <vt:lpstr>나눔바른고딕</vt:lpstr>
      <vt:lpstr>나눔고딕 ExtraBold</vt:lpstr>
      <vt:lpstr>나눔바른고딕 UltraLight</vt:lpstr>
      <vt:lpstr>나눔고딕</vt:lpstr>
      <vt:lpstr>맑은 고딕</vt:lpstr>
      <vt:lpstr>Wingdings</vt:lpstr>
      <vt:lpstr>Arial</vt:lpstr>
      <vt:lpstr>우평사업진흥원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XP SP3 FINAL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네이버카페-태국왕자</dc:creator>
  <cp:lastModifiedBy>사용자</cp:lastModifiedBy>
  <cp:revision>373</cp:revision>
  <cp:lastPrinted>2021-07-16T08:24:15Z</cp:lastPrinted>
  <dcterms:created xsi:type="dcterms:W3CDTF">2018-03-01T14:35:39Z</dcterms:created>
  <dcterms:modified xsi:type="dcterms:W3CDTF">2023-01-31T04:37:10Z</dcterms:modified>
</cp:coreProperties>
</file>