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B3710-4930-4317-9A2B-AC03989AC338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580A0-A390-41FA-8AD1-C4530D614C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912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FC3B6-A76E-48DC-A2F2-9C95028C8153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58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4" indent="0" algn="ctr">
              <a:buNone/>
              <a:defRPr sz="2000"/>
            </a:lvl2pPr>
            <a:lvl3pPr marL="914389" indent="0" algn="ctr">
              <a:buNone/>
              <a:defRPr sz="1800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6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6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049355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74984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9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7242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1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1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87201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3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6" indent="0">
              <a:buNone/>
              <a:defRPr sz="1600" b="1"/>
            </a:lvl7pPr>
            <a:lvl8pPr marL="3200362" indent="0">
              <a:buNone/>
              <a:defRPr sz="1600" b="1"/>
            </a:lvl8pPr>
            <a:lvl9pPr marL="3657556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6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4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3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6" indent="0">
              <a:buNone/>
              <a:defRPr sz="1600" b="1"/>
            </a:lvl7pPr>
            <a:lvl8pPr marL="3200362" indent="0">
              <a:buNone/>
              <a:defRPr sz="1600" b="1"/>
            </a:lvl8pPr>
            <a:lvl9pPr marL="3657556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54676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26072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0750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4" indent="0">
              <a:buNone/>
              <a:defRPr sz="1400"/>
            </a:lvl2pPr>
            <a:lvl3pPr marL="914389" indent="0">
              <a:buNone/>
              <a:defRPr sz="1200"/>
            </a:lvl3pPr>
            <a:lvl4pPr marL="1371583" indent="0">
              <a:buNone/>
              <a:defRPr sz="1000"/>
            </a:lvl4pPr>
            <a:lvl5pPr marL="1828778" indent="0">
              <a:buNone/>
              <a:defRPr sz="1000"/>
            </a:lvl5pPr>
            <a:lvl6pPr marL="2285972" indent="0">
              <a:buNone/>
              <a:defRPr sz="1000"/>
            </a:lvl6pPr>
            <a:lvl7pPr marL="2743166" indent="0">
              <a:buNone/>
              <a:defRPr sz="1000"/>
            </a:lvl7pPr>
            <a:lvl8pPr marL="3200362" indent="0">
              <a:buNone/>
              <a:defRPr sz="1000"/>
            </a:lvl8pPr>
            <a:lvl9pPr marL="3657556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3553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194" indent="0">
              <a:buNone/>
              <a:defRPr sz="2800"/>
            </a:lvl2pPr>
            <a:lvl3pPr marL="914389" indent="0">
              <a:buNone/>
              <a:defRPr sz="2400"/>
            </a:lvl3pPr>
            <a:lvl4pPr marL="1371583" indent="0">
              <a:buNone/>
              <a:defRPr sz="2000"/>
            </a:lvl4pPr>
            <a:lvl5pPr marL="1828778" indent="0">
              <a:buNone/>
              <a:defRPr sz="2000"/>
            </a:lvl5pPr>
            <a:lvl6pPr marL="2285972" indent="0">
              <a:buNone/>
              <a:defRPr sz="2000"/>
            </a:lvl6pPr>
            <a:lvl7pPr marL="2743166" indent="0">
              <a:buNone/>
              <a:defRPr sz="2000"/>
            </a:lvl7pPr>
            <a:lvl8pPr marL="3200362" indent="0">
              <a:buNone/>
              <a:defRPr sz="2000"/>
            </a:lvl8pPr>
            <a:lvl9pPr marL="3657556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4" indent="0">
              <a:buNone/>
              <a:defRPr sz="1400"/>
            </a:lvl2pPr>
            <a:lvl3pPr marL="914389" indent="0">
              <a:buNone/>
              <a:defRPr sz="1200"/>
            </a:lvl3pPr>
            <a:lvl4pPr marL="1371583" indent="0">
              <a:buNone/>
              <a:defRPr sz="1000"/>
            </a:lvl4pPr>
            <a:lvl5pPr marL="1828778" indent="0">
              <a:buNone/>
              <a:defRPr sz="1000"/>
            </a:lvl5pPr>
            <a:lvl6pPr marL="2285972" indent="0">
              <a:buNone/>
              <a:defRPr sz="1000"/>
            </a:lvl6pPr>
            <a:lvl7pPr marL="2743166" indent="0">
              <a:buNone/>
              <a:defRPr sz="1000"/>
            </a:lvl7pPr>
            <a:lvl8pPr marL="3200362" indent="0">
              <a:buNone/>
              <a:defRPr sz="1000"/>
            </a:lvl8pPr>
            <a:lvl9pPr marL="3657556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15891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8599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4027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123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bg>
      <p:bgPr>
        <a:gradFill>
          <a:gsLst>
            <a:gs pos="100000">
              <a:srgbClr val="0075F3"/>
            </a:gs>
            <a:gs pos="0">
              <a:srgbClr val="0E9E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399EC35-9F31-45A1-8D83-E9FBE198C321}"/>
              </a:ext>
            </a:extLst>
          </p:cNvPr>
          <p:cNvSpPr/>
          <p:nvPr userDrawn="1"/>
        </p:nvSpPr>
        <p:spPr>
          <a:xfrm>
            <a:off x="45298" y="49428"/>
            <a:ext cx="12101394" cy="677150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E8EDEF"/>
              </a:gs>
            </a:gsLst>
            <a:lin ang="5400000" scaled="1"/>
          </a:gradFill>
          <a:ln w="254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44353" latinLnBrk="0"/>
            <a:endParaRPr lang="ko-KR" altLang="en-US" sz="1463" dirty="0">
              <a:noFill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03F230-59EE-4F67-8D31-ED36F802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0686" y="6533771"/>
            <a:ext cx="576006" cy="204912"/>
          </a:xfrm>
        </p:spPr>
        <p:txBody>
          <a:bodyPr/>
          <a:lstStyle>
            <a:lvl1pPr algn="ctr">
              <a:lnSpc>
                <a:spcPct val="100000"/>
              </a:lnSpc>
              <a:defRPr sz="894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5812C5A-9CF7-4A8D-A41D-9E74470054A5}" type="slidenum">
              <a:rPr lang="ko-KR" altLang="en-US" smtClean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1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4353" latinLnBrk="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44353" latinLnBrk="0"/>
              <a:t>11/13/2024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4353" latinLnBrk="0"/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Designed By L@rgo. ADSTORE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4353" latinLnBrk="0"/>
            <a:fld id="{15812C5A-9CF7-4A8D-A41D-9E74470054A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444353" latinLnBrk="0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6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l" defTabSz="914389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89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6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5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4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8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3" indent="-228598" algn="l" defTabSz="914389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9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2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6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2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6" algn="l" defTabSz="91438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23">
          <p15:clr>
            <a:srgbClr val="F26B43"/>
          </p15:clr>
        </p15:guide>
        <p15:guide id="2" pos="3084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4253">
          <p15:clr>
            <a:srgbClr val="F26B43"/>
          </p15:clr>
        </p15:guide>
        <p15:guide id="5" pos="152">
          <p15:clr>
            <a:srgbClr val="F26B43"/>
          </p15:clr>
        </p15:guide>
        <p15:guide id="6" pos="60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EA77773-B7B7-2812-22B5-343E415C78E7}"/>
              </a:ext>
            </a:extLst>
          </p:cNvPr>
          <p:cNvSpPr/>
          <p:nvPr/>
        </p:nvSpPr>
        <p:spPr>
          <a:xfrm>
            <a:off x="1337829" y="0"/>
            <a:ext cx="9516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4353" latinLnBrk="0"/>
            <a:endParaRPr lang="ko-KR" altLang="en-US" sz="1749" dirty="0">
              <a:solidFill>
                <a:prstClr val="white"/>
              </a:solidFill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5BA746FF-C092-1151-B5FC-0492AC44B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897" y="283307"/>
            <a:ext cx="3008572" cy="292754"/>
          </a:xfrm>
          <a:prstGeom prst="rect">
            <a:avLst/>
          </a:prstGeom>
        </p:spPr>
      </p:pic>
      <p:pic>
        <p:nvPicPr>
          <p:cNvPr id="5" name="그래픽 4">
            <a:extLst>
              <a:ext uri="{FF2B5EF4-FFF2-40B4-BE49-F238E27FC236}">
                <a16:creationId xmlns:a16="http://schemas.microsoft.com/office/drawing/2014/main" id="{8B18C820-8180-5DD5-0F44-4936535F2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742" y="283307"/>
            <a:ext cx="1295999" cy="298034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3AA87DF-1DB5-05F2-5FB2-DEC832328B9A}"/>
              </a:ext>
            </a:extLst>
          </p:cNvPr>
          <p:cNvSpPr/>
          <p:nvPr/>
        </p:nvSpPr>
        <p:spPr>
          <a:xfrm>
            <a:off x="1683298" y="1501520"/>
            <a:ext cx="8816145" cy="5004883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4353" latinLnBrk="0"/>
            <a:endParaRPr lang="ko-KR" altLang="en-US" sz="1749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AFBC5-9ABC-A460-D545-75CDC38CDFBE}"/>
              </a:ext>
            </a:extLst>
          </p:cNvPr>
          <p:cNvSpPr txBox="1"/>
          <p:nvPr/>
        </p:nvSpPr>
        <p:spPr>
          <a:xfrm>
            <a:off x="1969728" y="5990741"/>
            <a:ext cx="8303876" cy="391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44353" latinLnBrk="0"/>
            <a:r>
              <a:rPr lang="en-US" altLang="ko-KR" sz="1944" b="1" spc="300" dirty="0">
                <a:solidFill>
                  <a:srgbClr val="FF0000"/>
                </a:solidFill>
              </a:rPr>
              <a:t>※ </a:t>
            </a:r>
            <a:r>
              <a:rPr lang="ko-KR" altLang="en-US" sz="1944" b="1" spc="300" dirty="0">
                <a:solidFill>
                  <a:srgbClr val="FF0000"/>
                </a:solidFill>
              </a:rPr>
              <a:t>자세한 사항은 여수시 홈페이지 고시공고 </a:t>
            </a:r>
            <a:r>
              <a:rPr lang="en-US" altLang="ko-KR" sz="1944" b="1" spc="300" dirty="0">
                <a:solidFill>
                  <a:srgbClr val="FF0000"/>
                </a:solidFill>
              </a:rPr>
              <a:t>“</a:t>
            </a:r>
            <a:r>
              <a:rPr lang="ko-KR" altLang="en-US" sz="1944" b="1" spc="300" dirty="0" err="1">
                <a:solidFill>
                  <a:srgbClr val="FF0000"/>
                </a:solidFill>
              </a:rPr>
              <a:t>시민평가단</a:t>
            </a:r>
            <a:r>
              <a:rPr lang="en-US" altLang="ko-KR" sz="1944" b="1" spc="300" dirty="0">
                <a:solidFill>
                  <a:srgbClr val="FF0000"/>
                </a:solidFill>
              </a:rPr>
              <a:t>” </a:t>
            </a:r>
            <a:r>
              <a:rPr lang="ko-KR" altLang="en-US" sz="1944" b="1" spc="300" dirty="0">
                <a:solidFill>
                  <a:srgbClr val="FF0000"/>
                </a:solidFill>
              </a:rPr>
              <a:t>검색</a:t>
            </a:r>
            <a:endParaRPr lang="en-US" altLang="ko-KR" sz="1944" b="1" spc="300" dirty="0">
              <a:solidFill>
                <a:srgbClr val="FF0000"/>
              </a:solidFill>
            </a:endParaRPr>
          </a:p>
        </p:txBody>
      </p:sp>
      <p:sp>
        <p:nvSpPr>
          <p:cNvPr id="15" name="평행 사변형 14">
            <a:extLst>
              <a:ext uri="{FF2B5EF4-FFF2-40B4-BE49-F238E27FC236}">
                <a16:creationId xmlns:a16="http://schemas.microsoft.com/office/drawing/2014/main" id="{CCCC3BA2-949B-01A4-AEB4-CECE6CEEAEED}"/>
              </a:ext>
            </a:extLst>
          </p:cNvPr>
          <p:cNvSpPr/>
          <p:nvPr/>
        </p:nvSpPr>
        <p:spPr>
          <a:xfrm>
            <a:off x="1676364" y="634904"/>
            <a:ext cx="8865710" cy="717057"/>
          </a:xfrm>
          <a:prstGeom prst="parallelogram">
            <a:avLst>
              <a:gd name="adj" fmla="val 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4353" latinLnBrk="0"/>
            <a:endParaRPr lang="ko-KR" altLang="en-US" sz="1749" dirty="0">
              <a:solidFill>
                <a:prstClr val="white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4D9214-E74F-3FBA-8BCB-529BCC0A0A60}"/>
              </a:ext>
            </a:extLst>
          </p:cNvPr>
          <p:cNvSpPr txBox="1"/>
          <p:nvPr/>
        </p:nvSpPr>
        <p:spPr>
          <a:xfrm>
            <a:off x="1849153" y="689251"/>
            <a:ext cx="8484439" cy="5709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44353" latinLnBrk="0"/>
            <a:r>
              <a:rPr lang="en-US" altLang="ko-KR" sz="3110" b="1" spc="-146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2025</a:t>
            </a:r>
            <a:r>
              <a:rPr lang="ko-KR" altLang="en-US" sz="3110" b="1" spc="-146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년 상반기 시내버스 서비스 시민평가단 모집</a:t>
            </a:r>
            <a:endParaRPr lang="en-US" altLang="ko-KR" sz="3110" b="1" spc="-146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4B7341-0158-33A7-F786-D524D3D9C337}"/>
              </a:ext>
            </a:extLst>
          </p:cNvPr>
          <p:cNvSpPr txBox="1"/>
          <p:nvPr/>
        </p:nvSpPr>
        <p:spPr>
          <a:xfrm>
            <a:off x="1969728" y="1501520"/>
            <a:ext cx="8414741" cy="4397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4353" fontAlgn="base" latinLnBrk="0">
              <a:lnSpc>
                <a:spcPct val="150000"/>
              </a:lnSpc>
            </a:pP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□ 모집기간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: 2024. 11. 18.~11. 29</a:t>
            </a:r>
            <a:r>
              <a:rPr lang="en-US" altLang="ko-KR" sz="2333" b="1">
                <a:solidFill>
                  <a:prstClr val="black"/>
                </a:solidFill>
                <a:latin typeface="맑은 고딕" panose="020B0503020000020004" pitchFamily="50" charset="-127"/>
              </a:rPr>
              <a:t>. </a:t>
            </a:r>
            <a:endParaRPr lang="en-US" altLang="ko-KR" sz="2333" b="1" dirty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 defTabSz="444353" fontAlgn="base" latinLnBrk="0">
              <a:lnSpc>
                <a:spcPct val="150000"/>
              </a:lnSpc>
            </a:pP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□ 모집인원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: 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100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명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성인 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80, 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중〮고생 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20)</a:t>
            </a:r>
            <a:r>
              <a:rPr lang="ko-KR" altLang="en-US" sz="2333" dirty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endParaRPr lang="en-US" altLang="ko-KR" sz="2333" b="1" dirty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 defTabSz="444353" fontAlgn="base" latinLnBrk="0">
              <a:lnSpc>
                <a:spcPct val="150000"/>
              </a:lnSpc>
            </a:pP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□ 접수방법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방문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우편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팩스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메일 접수 가능</a:t>
            </a:r>
            <a:endParaRPr lang="en-US" altLang="ko-KR" sz="2333" b="1" dirty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 defTabSz="444353" fontAlgn="base" latinLnBrk="0">
              <a:lnSpc>
                <a:spcPct val="150000"/>
              </a:lnSpc>
            </a:pP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□ 접수장소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여수시 교통과 </a:t>
            </a:r>
            <a:r>
              <a:rPr lang="ko-KR" altLang="en-US" sz="2333" b="1" dirty="0" err="1">
                <a:solidFill>
                  <a:prstClr val="black"/>
                </a:solidFill>
                <a:latin typeface="맑은 고딕" panose="020B0503020000020004" pitchFamily="50" charset="-127"/>
              </a:rPr>
              <a:t>교통행정팀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(☎061-659-4155)</a:t>
            </a:r>
          </a:p>
          <a:p>
            <a:pPr defTabSz="444353" fontAlgn="base" latinLnBrk="0">
              <a:lnSpc>
                <a:spcPct val="150000"/>
              </a:lnSpc>
            </a:pP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□ 실비보상</a:t>
            </a:r>
            <a:endParaRPr lang="en-US" altLang="ko-KR" sz="2333" b="1" dirty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 defTabSz="444353" fontAlgn="base" latinLnBrk="0">
              <a:lnSpc>
                <a:spcPct val="150000"/>
              </a:lnSpc>
            </a:pP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  - (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성인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) 1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회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10,000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원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     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* 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월 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6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회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 분기 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18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회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총 </a:t>
            </a:r>
            <a:r>
              <a:rPr lang="en-US" altLang="ko-KR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36</a:t>
            </a:r>
            <a:r>
              <a:rPr lang="ko-KR" altLang="en-US" sz="2333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회</a:t>
            </a:r>
            <a:endParaRPr lang="en-US" altLang="ko-KR" sz="2333" b="1" dirty="0">
              <a:solidFill>
                <a:srgbClr val="0000FF"/>
              </a:solidFill>
              <a:latin typeface="맑은 고딕" panose="020B0503020000020004" pitchFamily="50" charset="-127"/>
            </a:endParaRPr>
          </a:p>
          <a:p>
            <a:pPr defTabSz="444353" fontAlgn="base" latinLnBrk="0">
              <a:lnSpc>
                <a:spcPct val="150000"/>
              </a:lnSpc>
            </a:pP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  - (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학생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) 1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회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5,000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원 및 봉사활동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1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시간 인정</a:t>
            </a:r>
            <a:endParaRPr lang="en-US" altLang="ko-KR" sz="2333" b="1" dirty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 defTabSz="444353" fontAlgn="base" latinLnBrk="0">
              <a:lnSpc>
                <a:spcPct val="150000"/>
              </a:lnSpc>
            </a:pP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□ 평가기간 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: 2025. 1.~6. (6</a:t>
            </a:r>
            <a:r>
              <a:rPr lang="ko-KR" altLang="en-US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개월</a:t>
            </a:r>
            <a:r>
              <a:rPr lang="en-US" altLang="ko-KR" sz="2333" b="1" dirty="0">
                <a:solidFill>
                  <a:prstClr val="black"/>
                </a:solidFill>
                <a:latin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09261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117</Words>
  <Application>Microsoft Office PowerPoint</Application>
  <PresentationFormat>와이드스크린</PresentationFormat>
  <Paragraphs>11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1_Office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사용자</cp:lastModifiedBy>
  <cp:revision>7</cp:revision>
  <dcterms:created xsi:type="dcterms:W3CDTF">2022-11-08T01:36:19Z</dcterms:created>
  <dcterms:modified xsi:type="dcterms:W3CDTF">2024-11-13T04:18:07Z</dcterms:modified>
</cp:coreProperties>
</file>