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6" r:id="rId3"/>
    <p:sldId id="311" r:id="rId4"/>
    <p:sldId id="288" r:id="rId5"/>
    <p:sldId id="314" r:id="rId6"/>
    <p:sldId id="317" r:id="rId7"/>
    <p:sldId id="312" r:id="rId8"/>
    <p:sldId id="289" r:id="rId9"/>
    <p:sldId id="290" r:id="rId10"/>
    <p:sldId id="291" r:id="rId11"/>
    <p:sldId id="316" r:id="rId12"/>
    <p:sldId id="281" r:id="rId13"/>
    <p:sldId id="282" r:id="rId14"/>
    <p:sldId id="315" r:id="rId15"/>
    <p:sldId id="262" r:id="rId16"/>
    <p:sldId id="260" r:id="rId17"/>
    <p:sldId id="261" r:id="rId18"/>
    <p:sldId id="264" r:id="rId19"/>
    <p:sldId id="265" r:id="rId20"/>
    <p:sldId id="292" r:id="rId21"/>
    <p:sldId id="263" r:id="rId22"/>
    <p:sldId id="273" r:id="rId23"/>
    <p:sldId id="274" r:id="rId24"/>
    <p:sldId id="275" r:id="rId25"/>
    <p:sldId id="276" r:id="rId26"/>
    <p:sldId id="321" r:id="rId27"/>
    <p:sldId id="319" r:id="rId28"/>
    <p:sldId id="320" r:id="rId29"/>
    <p:sldId id="258" r:id="rId30"/>
    <p:sldId id="268" r:id="rId31"/>
    <p:sldId id="293" r:id="rId32"/>
    <p:sldId id="279" r:id="rId33"/>
    <p:sldId id="295" r:id="rId34"/>
    <p:sldId id="294" r:id="rId35"/>
    <p:sldId id="318" r:id="rId36"/>
    <p:sldId id="280" r:id="rId37"/>
    <p:sldId id="283" r:id="rId38"/>
    <p:sldId id="284" r:id="rId39"/>
    <p:sldId id="285" r:id="rId40"/>
    <p:sldId id="324" r:id="rId41"/>
    <p:sldId id="323" r:id="rId42"/>
    <p:sldId id="325" r:id="rId43"/>
    <p:sldId id="322" r:id="rId44"/>
    <p:sldId id="277" r:id="rId45"/>
    <p:sldId id="287" r:id="rId46"/>
    <p:sldId id="270" r:id="rId47"/>
    <p:sldId id="286" r:id="rId48"/>
    <p:sldId id="267" r:id="rId49"/>
    <p:sldId id="271" r:id="rId50"/>
    <p:sldId id="296" r:id="rId51"/>
    <p:sldId id="259" r:id="rId52"/>
    <p:sldId id="313" r:id="rId53"/>
    <p:sldId id="326" r:id="rId54"/>
    <p:sldId id="278" r:id="rId55"/>
    <p:sldId id="297" r:id="rId56"/>
  </p:sldIdLst>
  <p:sldSz cx="9144000" cy="6858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4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CBAE9-712C-40E0-ACB7-58DAF340D7D2}" type="datetimeFigureOut">
              <a:rPr lang="ko-KR" altLang="en-US" smtClean="0"/>
              <a:t>2021-09-28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F8D0F-1A68-485C-8B5B-A6F4057AAC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3807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CBAE9-712C-40E0-ACB7-58DAF340D7D2}" type="datetimeFigureOut">
              <a:rPr lang="ko-KR" altLang="en-US" smtClean="0"/>
              <a:t>2021-09-28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F8D0F-1A68-485C-8B5B-A6F4057AAC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9648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CBAE9-712C-40E0-ACB7-58DAF340D7D2}" type="datetimeFigureOut">
              <a:rPr lang="ko-KR" altLang="en-US" smtClean="0"/>
              <a:t>2021-09-28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F8D0F-1A68-485C-8B5B-A6F4057AAC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7786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CBAE9-712C-40E0-ACB7-58DAF340D7D2}" type="datetimeFigureOut">
              <a:rPr lang="ko-KR" altLang="en-US" smtClean="0"/>
              <a:t>2021-09-28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F8D0F-1A68-485C-8B5B-A6F4057AAC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8550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CBAE9-712C-40E0-ACB7-58DAF340D7D2}" type="datetimeFigureOut">
              <a:rPr lang="ko-KR" altLang="en-US" smtClean="0"/>
              <a:t>2021-09-28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F8D0F-1A68-485C-8B5B-A6F4057AAC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3479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CBAE9-712C-40E0-ACB7-58DAF340D7D2}" type="datetimeFigureOut">
              <a:rPr lang="ko-KR" altLang="en-US" smtClean="0"/>
              <a:t>2021-09-28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F8D0F-1A68-485C-8B5B-A6F4057AAC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4838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CBAE9-712C-40E0-ACB7-58DAF340D7D2}" type="datetimeFigureOut">
              <a:rPr lang="ko-KR" altLang="en-US" smtClean="0"/>
              <a:t>2021-09-28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F8D0F-1A68-485C-8B5B-A6F4057AAC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1053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CBAE9-712C-40E0-ACB7-58DAF340D7D2}" type="datetimeFigureOut">
              <a:rPr lang="ko-KR" altLang="en-US" smtClean="0"/>
              <a:t>2021-09-28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F8D0F-1A68-485C-8B5B-A6F4057AAC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3835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CBAE9-712C-40E0-ACB7-58DAF340D7D2}" type="datetimeFigureOut">
              <a:rPr lang="ko-KR" altLang="en-US" smtClean="0"/>
              <a:t>2021-09-28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F8D0F-1A68-485C-8B5B-A6F4057AAC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2662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CBAE9-712C-40E0-ACB7-58DAF340D7D2}" type="datetimeFigureOut">
              <a:rPr lang="ko-KR" altLang="en-US" smtClean="0"/>
              <a:t>2021-09-28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F8D0F-1A68-485C-8B5B-A6F4057AAC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7707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CBAE9-712C-40E0-ACB7-58DAF340D7D2}" type="datetimeFigureOut">
              <a:rPr lang="ko-KR" altLang="en-US" smtClean="0"/>
              <a:t>2021-09-28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5F8D0F-1A68-485C-8B5B-A6F4057AAC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59695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표지_Type B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" y="284"/>
            <a:ext cx="9145108" cy="6858831"/>
          </a:xfrm>
          <a:prstGeom prst="rect">
            <a:avLst/>
          </a:prstGeom>
        </p:spPr>
      </p:pic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218521" y="6351180"/>
            <a:ext cx="6519306" cy="365125"/>
          </a:xfrm>
          <a:prstGeom prst="rect">
            <a:avLst/>
          </a:prstGeom>
        </p:spPr>
        <p:txBody>
          <a:bodyPr vert="horz" lIns="85167" tIns="42584" rIns="85167" bIns="42584" rtlCol="0" anchor="ctr"/>
          <a:lstStyle>
            <a:defPPr>
              <a:defRPr lang="en-US"/>
            </a:defPPr>
            <a:lvl1pPr marL="0" algn="l" defTabSz="457200" rtl="0" eaLnBrk="1" latinLnBrk="0" hangingPunct="1">
              <a:defRPr sz="700" b="0" i="0" kern="1200">
                <a:solidFill>
                  <a:srgbClr val="48535B"/>
                </a:solidFill>
                <a:latin typeface="Noto Sans"/>
                <a:ea typeface="KoPub돋움체_Pro Medium"/>
                <a:cs typeface="Noto San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ko-KR" altLang="en-US" sz="684" dirty="0" smtClean="0">
                <a:solidFill>
                  <a:srgbClr val="FFFFFF"/>
                </a:solidFill>
                <a:latin typeface="KoPub돋움체_Pro Medium"/>
                <a:cs typeface="KoPub돋움체_Pro Medium"/>
              </a:rPr>
              <a:t>본 자료는 </a:t>
            </a:r>
            <a:r>
              <a:rPr lang="ko-KR" altLang="en-US" sz="684" dirty="0" err="1" smtClean="0">
                <a:solidFill>
                  <a:srgbClr val="FFFFFF"/>
                </a:solidFill>
                <a:latin typeface="KoPub돋움체_Pro Medium"/>
                <a:cs typeface="KoPub돋움체_Pro Medium"/>
              </a:rPr>
              <a:t>미래에셋대우가</a:t>
            </a:r>
            <a:r>
              <a:rPr lang="ko-KR" altLang="en-US" sz="684" dirty="0" smtClean="0">
                <a:solidFill>
                  <a:srgbClr val="FFFFFF"/>
                </a:solidFill>
                <a:latin typeface="KoPub돋움체_Pro Medium"/>
                <a:cs typeface="KoPub돋움체_Pro Medium"/>
              </a:rPr>
              <a:t> 제작한 것이며</a:t>
            </a:r>
            <a:r>
              <a:rPr lang="en-US" altLang="ko-KR" sz="684" dirty="0" smtClean="0">
                <a:solidFill>
                  <a:srgbClr val="FFFFFF"/>
                </a:solidFill>
                <a:latin typeface="KoPub돋움체_Pro Medium"/>
                <a:cs typeface="KoPub돋움체_Pro Medium"/>
              </a:rPr>
              <a:t>, </a:t>
            </a:r>
            <a:r>
              <a:rPr lang="ko-KR" altLang="en-US" sz="684" dirty="0" smtClean="0">
                <a:solidFill>
                  <a:srgbClr val="FFFFFF"/>
                </a:solidFill>
                <a:latin typeface="KoPub돋움체_Pro Medium"/>
                <a:cs typeface="KoPub돋움체_Pro Medium"/>
              </a:rPr>
              <a:t>투자권유를 위한 광고물로 활용될 수 없고</a:t>
            </a:r>
            <a:r>
              <a:rPr lang="en-US" altLang="ko-KR" sz="684" dirty="0" smtClean="0">
                <a:solidFill>
                  <a:srgbClr val="FFFFFF"/>
                </a:solidFill>
                <a:latin typeface="KoPub돋움체_Pro Medium"/>
                <a:cs typeface="KoPub돋움체_Pro Medium"/>
              </a:rPr>
              <a:t>, </a:t>
            </a:r>
            <a:r>
              <a:rPr lang="ko-KR" altLang="en-US" sz="684" dirty="0" smtClean="0">
                <a:solidFill>
                  <a:srgbClr val="FFFFFF"/>
                </a:solidFill>
                <a:latin typeface="KoPub돋움체_Pro Medium"/>
                <a:cs typeface="KoPub돋움체_Pro Medium"/>
              </a:rPr>
              <a:t>투자자에게 배포될 수 없습니다</a:t>
            </a:r>
            <a:r>
              <a:rPr lang="en-US" altLang="ko-KR" sz="684" dirty="0" smtClean="0">
                <a:solidFill>
                  <a:srgbClr val="FFFFFF"/>
                </a:solidFill>
                <a:latin typeface="KoPub돋움체_Pro Medium"/>
                <a:cs typeface="KoPub돋움체_Pro Medium"/>
              </a:rPr>
              <a:t>. </a:t>
            </a:r>
            <a:r>
              <a:rPr lang="ko-KR" altLang="en-US" sz="684" dirty="0" smtClean="0">
                <a:solidFill>
                  <a:srgbClr val="FFFFFF"/>
                </a:solidFill>
                <a:latin typeface="KoPub돋움체_Pro Medium"/>
                <a:cs typeface="KoPub돋움체_Pro Medium"/>
              </a:rPr>
              <a:t>본 자료에 수록된 내용은 신뢰할만한 자료 및 정보로부터 </a:t>
            </a:r>
            <a:endParaRPr lang="en-US" altLang="ko-KR" sz="684" dirty="0" smtClean="0">
              <a:solidFill>
                <a:srgbClr val="FFFFFF"/>
              </a:solidFill>
              <a:latin typeface="KoPub돋움체_Pro Medium"/>
              <a:cs typeface="KoPub돋움체_Pro Medium"/>
            </a:endParaRPr>
          </a:p>
          <a:p>
            <a:pPr>
              <a:lnSpc>
                <a:spcPct val="130000"/>
              </a:lnSpc>
            </a:pPr>
            <a:r>
              <a:rPr lang="ko-KR" altLang="en-US" sz="684" dirty="0" smtClean="0">
                <a:solidFill>
                  <a:srgbClr val="FFFFFF"/>
                </a:solidFill>
                <a:latin typeface="KoPub돋움체_Pro Medium"/>
                <a:cs typeface="KoPub돋움체_Pro Medium"/>
              </a:rPr>
              <a:t>얻어진 것이나 당사는 그 정확상이나 안정성을 보장할 수 없습니다</a:t>
            </a:r>
            <a:r>
              <a:rPr lang="en-US" altLang="ko-KR" sz="684" dirty="0" smtClean="0">
                <a:solidFill>
                  <a:srgbClr val="FFFFFF"/>
                </a:solidFill>
                <a:latin typeface="KoPub돋움체_Pro Medium"/>
                <a:cs typeface="KoPub돋움체_Pro Medium"/>
              </a:rPr>
              <a:t>. </a:t>
            </a:r>
            <a:r>
              <a:rPr lang="ko-KR" altLang="en-US" sz="684" dirty="0" smtClean="0">
                <a:solidFill>
                  <a:srgbClr val="FFFFFF"/>
                </a:solidFill>
                <a:latin typeface="KoPub돋움체_Pro Medium"/>
                <a:cs typeface="KoPub돋움체_Pro Medium"/>
              </a:rPr>
              <a:t>따라서 어떠한 경우에도 본 자료는 고객의 투자 결과에 대한 법적 책임소재에 대한 증빙자료로 사용될 수 없습니다</a:t>
            </a:r>
            <a:r>
              <a:rPr lang="en-US" altLang="ko-KR" sz="684" dirty="0" smtClean="0">
                <a:solidFill>
                  <a:srgbClr val="FFFFFF"/>
                </a:solidFill>
                <a:latin typeface="KoPub돋움체_Pro Medium"/>
                <a:cs typeface="KoPub돋움체_Pro Medium"/>
              </a:rPr>
              <a:t>.</a:t>
            </a:r>
            <a:endParaRPr lang="en-US" sz="684" dirty="0">
              <a:solidFill>
                <a:srgbClr val="FFFFFF"/>
              </a:solidFill>
              <a:latin typeface="KoPub돋움체_Pro Medium"/>
              <a:cs typeface="KoPub돋움체_Pro Medium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405908" y="1828799"/>
            <a:ext cx="7776000" cy="568326"/>
          </a:xfrm>
          <a:prstGeom prst="rect">
            <a:avLst/>
          </a:prstGeom>
        </p:spPr>
        <p:txBody>
          <a:bodyPr lIns="99569" tIns="49785" rIns="99569" bIns="49785">
            <a:noAutofit/>
          </a:bodyPr>
          <a:lstStyle>
            <a:lvl1pPr algn="l">
              <a:defRPr sz="3165">
                <a:solidFill>
                  <a:srgbClr val="0D2D4F"/>
                </a:solidFill>
                <a:latin typeface="KoPub돋움체_Pro Bold"/>
                <a:ea typeface="KoPub돋움체_Pro Bold"/>
                <a:cs typeface="KoPub돋움체_Pro Bold"/>
              </a:defRPr>
            </a:lvl1pPr>
          </a:lstStyle>
          <a:p>
            <a:r>
              <a:rPr lang="ko-KR" altLang="en-US" dirty="0" smtClean="0"/>
              <a:t>제목을 입력하십시오</a:t>
            </a:r>
            <a:r>
              <a:rPr lang="en-US" altLang="ko-KR" dirty="0" smtClean="0"/>
              <a:t> (30~40pt)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05908" y="2442513"/>
            <a:ext cx="4273061" cy="365125"/>
          </a:xfrm>
          <a:prstGeom prst="rect">
            <a:avLst/>
          </a:prstGeom>
        </p:spPr>
        <p:txBody>
          <a:bodyPr vert="horz" lIns="99569" tIns="49785" rIns="99569" bIns="49785"/>
          <a:lstStyle>
            <a:lvl1pPr marL="0" marR="0" indent="0" algn="l" defTabSz="42585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454">
                <a:solidFill>
                  <a:srgbClr val="F58220"/>
                </a:solidFill>
                <a:latin typeface="KoPub돋움체_Pro Bold"/>
                <a:ea typeface="KoPub돋움체_Pro Bold"/>
                <a:cs typeface="KoPub돋움체_Pro Bold"/>
              </a:defRPr>
            </a:lvl1pPr>
          </a:lstStyle>
          <a:p>
            <a:pPr marL="0" marR="0" lvl="0" indent="0" algn="l" defTabSz="42585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ko-KR" altLang="en-US" dirty="0" smtClean="0"/>
              <a:t>소속 </a:t>
            </a:r>
            <a:r>
              <a:rPr lang="en-US" altLang="ko-KR" dirty="0" smtClean="0"/>
              <a:t>/</a:t>
            </a:r>
            <a:r>
              <a:rPr lang="ko-KR" altLang="en-US" dirty="0" smtClean="0"/>
              <a:t> 이름</a:t>
            </a:r>
            <a:r>
              <a:rPr lang="en-US" altLang="ko-KR" dirty="0" smtClean="0"/>
              <a:t> (15~20pt)</a:t>
            </a:r>
            <a:endParaRPr lang="en-US" dirty="0" smtClean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05910" y="2727934"/>
            <a:ext cx="4273061" cy="365125"/>
          </a:xfrm>
          <a:prstGeom prst="rect">
            <a:avLst/>
          </a:prstGeom>
        </p:spPr>
        <p:txBody>
          <a:bodyPr vert="horz" lIns="99569" tIns="49785" rIns="99569" bIns="49785"/>
          <a:lstStyle>
            <a:lvl1pPr marL="0" indent="0">
              <a:buNone/>
              <a:defRPr sz="1283" b="0" i="0">
                <a:solidFill>
                  <a:srgbClr val="48535B"/>
                </a:solidFill>
                <a:latin typeface="KoPub돋움체_Pro Medium"/>
                <a:ea typeface="KoPub돋움체_Pro Medium"/>
                <a:cs typeface="KoPub돋움체_Pro Medium"/>
              </a:defRPr>
            </a:lvl1pPr>
          </a:lstStyle>
          <a:p>
            <a:pPr lvl="0"/>
            <a:r>
              <a:rPr lang="en-US" dirty="0" smtClean="0"/>
              <a:t>DD/MM/YYYY (1</a:t>
            </a:r>
            <a:r>
              <a:rPr lang="en-US" altLang="ko-KR" dirty="0" smtClean="0"/>
              <a:t>3</a:t>
            </a:r>
            <a:r>
              <a:rPr lang="en-US" dirty="0" smtClean="0"/>
              <a:t>~</a:t>
            </a:r>
            <a:r>
              <a:rPr lang="en-US" altLang="ko-KR" dirty="0" smtClean="0"/>
              <a:t>18</a:t>
            </a:r>
            <a:r>
              <a:rPr lang="en-US" dirty="0" smtClean="0"/>
              <a:t>pt)</a:t>
            </a:r>
            <a:endParaRPr lang="en-US" dirty="0"/>
          </a:p>
        </p:txBody>
      </p:sp>
      <p:pic>
        <p:nvPicPr>
          <p:cNvPr id="9" name="Picture 2" descr="C:\Users\user\Desktop\미래에셋대우-슬로건_160824-1-2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6975" y="6004164"/>
            <a:ext cx="1873784" cy="694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70839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내지_Type A_Regu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0077" y="417789"/>
            <a:ext cx="8229600" cy="409433"/>
          </a:xfrm>
          <a:prstGeom prst="rect">
            <a:avLst/>
          </a:prstGeom>
        </p:spPr>
        <p:txBody>
          <a:bodyPr lIns="99569" tIns="49785" rIns="99569" bIns="49785" anchor="t">
            <a:noAutofit/>
          </a:bodyPr>
          <a:lstStyle>
            <a:lvl1pPr algn="l">
              <a:defRPr sz="2053">
                <a:solidFill>
                  <a:srgbClr val="0D2D4F"/>
                </a:solidFill>
                <a:latin typeface="+mj-ea"/>
                <a:ea typeface="+mj-ea"/>
                <a:cs typeface="KoPub돋움체_Pro Bold"/>
              </a:defRPr>
            </a:lvl1pPr>
          </a:lstStyle>
          <a:p>
            <a:r>
              <a:rPr lang="ko-KR" altLang="en-US" dirty="0"/>
              <a:t>텍스트를 입력하십시오</a:t>
            </a:r>
            <a:r>
              <a:rPr lang="en-US" altLang="ko-KR" dirty="0"/>
              <a:t> (16~22pt)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0077" y="959321"/>
            <a:ext cx="8229600" cy="5166844"/>
          </a:xfrm>
          <a:prstGeom prst="rect">
            <a:avLst/>
          </a:prstGeom>
        </p:spPr>
        <p:txBody>
          <a:bodyPr lIns="99569" tIns="49785" rIns="99569" bIns="49785">
            <a:normAutofit/>
          </a:bodyPr>
          <a:lstStyle>
            <a:lvl1pPr marL="0" marR="0" indent="0" algn="l" defTabSz="425857" rtl="0" eaLnBrk="1" fontAlgn="auto" latinLnBrk="0" hangingPunct="1">
              <a:lnSpc>
                <a:spcPct val="14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12" b="0" i="0">
                <a:solidFill>
                  <a:srgbClr val="3C3C3B"/>
                </a:solidFill>
                <a:latin typeface="+mn-ea"/>
                <a:ea typeface="+mn-ea"/>
                <a:cs typeface="KoPub돋움체_Pro Medium"/>
              </a:defRPr>
            </a:lvl1pPr>
            <a:lvl2pPr marL="425857" indent="0">
              <a:buFontTx/>
              <a:buNone/>
              <a:defRPr sz="1882">
                <a:latin typeface="Noto Sans"/>
                <a:cs typeface="Noto Sans"/>
              </a:defRPr>
            </a:lvl2pPr>
            <a:lvl3pPr marL="851713" indent="0">
              <a:buFontTx/>
              <a:buNone/>
              <a:defRPr sz="1711">
                <a:latin typeface="Noto Sans"/>
                <a:cs typeface="Noto Sans"/>
              </a:defRPr>
            </a:lvl3pPr>
            <a:lvl4pPr marL="1277570" indent="0">
              <a:buFontTx/>
              <a:buNone/>
              <a:defRPr sz="1454">
                <a:latin typeface="Noto Sans"/>
                <a:cs typeface="Noto Sans"/>
              </a:defRPr>
            </a:lvl4pPr>
            <a:lvl5pPr marL="1703426" indent="0">
              <a:buFontTx/>
              <a:buNone/>
              <a:defRPr sz="1454">
                <a:latin typeface="Noto Sans"/>
                <a:cs typeface="Noto Sans"/>
              </a:defRPr>
            </a:lvl5pPr>
          </a:lstStyle>
          <a:p>
            <a:pPr marL="0" marR="0" lvl="0" indent="0" algn="l" defTabSz="425857" rtl="0" eaLnBrk="1" fontAlgn="auto" latinLnBrk="0" hangingPunct="1">
              <a:lnSpc>
                <a:spcPct val="14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텍스트를 입력하십시오 </a:t>
            </a:r>
            <a:r>
              <a:rPr lang="en-US" altLang="ko-KR" dirty="0"/>
              <a:t>(8~15pt)</a:t>
            </a:r>
            <a:endParaRPr lang="en-US" dirty="0"/>
          </a:p>
          <a:p>
            <a:pPr lvl="0"/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46975" y="6354534"/>
            <a:ext cx="8194452" cy="0"/>
          </a:xfrm>
          <a:prstGeom prst="line">
            <a:avLst/>
          </a:prstGeom>
          <a:ln>
            <a:solidFill>
              <a:srgbClr val="83878A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446975" y="891173"/>
            <a:ext cx="8194452" cy="0"/>
          </a:xfrm>
          <a:prstGeom prst="line">
            <a:avLst/>
          </a:prstGeom>
          <a:ln>
            <a:solidFill>
              <a:srgbClr val="83878A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6276749" y="6452375"/>
            <a:ext cx="2463516" cy="274324"/>
          </a:xfrm>
          <a:prstGeom prst="rect">
            <a:avLst/>
          </a:prstGeom>
        </p:spPr>
        <p:txBody>
          <a:bodyPr vert="horz" lIns="85167" tIns="42584" rIns="85167" bIns="42584" rtlCol="0" anchor="t"/>
          <a:lstStyle>
            <a:defPPr>
              <a:defRPr lang="en-US"/>
            </a:defPPr>
            <a:lvl1pPr marL="0" algn="l" defTabSz="457200" rtl="0" eaLnBrk="1" latinLnBrk="0" hangingPunct="1">
              <a:defRPr sz="700" b="0" i="0" kern="1200">
                <a:solidFill>
                  <a:srgbClr val="48535B"/>
                </a:solidFill>
                <a:latin typeface="Noto Sans"/>
                <a:ea typeface="KoPub돋움체_Pro Medium"/>
                <a:cs typeface="Noto San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r" defTabSz="425857" rtl="0" eaLnBrk="1" latinLnBrk="0" hangingPunct="1"/>
            <a:r>
              <a:rPr lang="en-US" sz="770" b="1" i="0" kern="1200" dirty="0" smtClean="0">
                <a:solidFill>
                  <a:srgbClr val="48535B"/>
                </a:solidFill>
                <a:latin typeface="Noto Sans" panose="020B0802040504020204" pitchFamily="34" charset="0"/>
                <a:ea typeface="Noto Sans" panose="020B0802040504020204" pitchFamily="34" charset="0"/>
              </a:rPr>
              <a:t>Mirae Asset Daewoo</a:t>
            </a:r>
            <a:endParaRPr lang="en-US" sz="770" b="1" i="0" kern="1200" dirty="0">
              <a:solidFill>
                <a:srgbClr val="48535B"/>
              </a:solidFill>
              <a:latin typeface="Noto Sans" panose="020B0802040504020204" pitchFamily="34" charset="0"/>
              <a:ea typeface="Noto Sans" panose="020B0802040504020204" pitchFamily="34" charset="0"/>
            </a:endParaRPr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349821" y="6452375"/>
            <a:ext cx="3678655" cy="274324"/>
          </a:xfrm>
          <a:prstGeom prst="rect">
            <a:avLst/>
          </a:prstGeom>
        </p:spPr>
        <p:txBody>
          <a:bodyPr vert="horz" lIns="85167" tIns="42584" rIns="85167" bIns="42584" rtlCol="0" anchor="t"/>
          <a:lstStyle>
            <a:defPPr>
              <a:defRPr lang="en-US"/>
            </a:defPPr>
            <a:lvl1pPr marL="0" algn="l" defTabSz="457200" rtl="0" eaLnBrk="1" latinLnBrk="0" hangingPunct="1">
              <a:defRPr sz="700" b="0" i="0" kern="1200">
                <a:solidFill>
                  <a:srgbClr val="48535B"/>
                </a:solidFill>
                <a:latin typeface="Noto Sans"/>
                <a:ea typeface="KoPub돋움체_Pro Medium"/>
                <a:cs typeface="Noto San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258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04794E-FFA6-4947-8C4C-8E1008B300FF}" type="slidenum">
              <a:rPr lang="nl-NL" sz="770" b="1" i="0" kern="1200" smtClean="0">
                <a:solidFill>
                  <a:srgbClr val="48535B"/>
                </a:solidFill>
                <a:latin typeface="Noto Sans" panose="020B0802040504020204" pitchFamily="34" charset="0"/>
                <a:ea typeface="Noto Sans" panose="020B0802040504020204" pitchFamily="34" charset="0"/>
              </a:rPr>
              <a:pPr marL="0" marR="0" lvl="0" indent="0" algn="l" defTabSz="42585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nl-NL" sz="770" b="1" i="0" kern="1200" dirty="0">
                <a:solidFill>
                  <a:srgbClr val="48535B"/>
                </a:solidFill>
                <a:latin typeface="Noto Sans" panose="020B0802040504020204" pitchFamily="34" charset="0"/>
                <a:ea typeface="Noto Sans" panose="020B0802040504020204" pitchFamily="34" charset="0"/>
              </a:rPr>
              <a:t> </a:t>
            </a:r>
            <a:r>
              <a:rPr lang="nl-NL" altLang="ko-KR" sz="770" b="1" i="0" kern="1200" dirty="0">
                <a:solidFill>
                  <a:srgbClr val="48535B"/>
                </a:solidFill>
                <a:latin typeface="Noto Sans" panose="020B0802040504020204" pitchFamily="34" charset="0"/>
                <a:ea typeface="Noto Sans" panose="020B0802040504020204" pitchFamily="34" charset="0"/>
              </a:rPr>
              <a:t>| </a:t>
            </a:r>
          </a:p>
        </p:txBody>
      </p:sp>
    </p:spTree>
    <p:extLst>
      <p:ext uri="{BB962C8B-B14F-4D97-AF65-F5344CB8AC3E}">
        <p14:creationId xmlns:p14="http://schemas.microsoft.com/office/powerpoint/2010/main" val="3739269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CBAE9-712C-40E0-ACB7-58DAF340D7D2}" type="datetimeFigureOut">
              <a:rPr lang="ko-KR" altLang="en-US" smtClean="0"/>
              <a:t>2021-09-28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F8D0F-1A68-485C-8B5B-A6F4057AAC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5946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2.wmf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006" y="1487976"/>
            <a:ext cx="70658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 smtClean="0"/>
              <a:t>청년 </a:t>
            </a:r>
            <a:r>
              <a:rPr lang="en-US" altLang="ko-KR" sz="4000" dirty="0" smtClean="0"/>
              <a:t>Blank, </a:t>
            </a:r>
            <a:r>
              <a:rPr lang="ko-KR" altLang="en-US" sz="4000" dirty="0" smtClean="0"/>
              <a:t>청년이 알아야할 </a:t>
            </a:r>
            <a:endParaRPr lang="ko-KR" altLang="en-US" sz="4000" dirty="0"/>
          </a:p>
        </p:txBody>
      </p:sp>
      <p:sp>
        <p:nvSpPr>
          <p:cNvPr id="3" name="직사각형 2"/>
          <p:cNvSpPr/>
          <p:nvPr/>
        </p:nvSpPr>
        <p:spPr>
          <a:xfrm>
            <a:off x="6820982" y="1521054"/>
            <a:ext cx="1970117" cy="648394"/>
          </a:xfrm>
          <a:prstGeom prst="rect">
            <a:avLst/>
          </a:prstGeom>
          <a:noFill/>
          <a:ln w="508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 smtClean="0">
                <a:solidFill>
                  <a:srgbClr val="FF0000"/>
                </a:solidFill>
              </a:rPr>
              <a:t>재테크</a:t>
            </a:r>
            <a:endParaRPr lang="ko-KR" altLang="en-US" sz="28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41621" y="2641240"/>
            <a:ext cx="26766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/>
              <a:t>미래에셋증권</a:t>
            </a:r>
            <a:endParaRPr lang="en-US" altLang="ko-KR" dirty="0" smtClean="0"/>
          </a:p>
          <a:p>
            <a:r>
              <a:rPr lang="ko-KR" altLang="en-US" dirty="0" smtClean="0"/>
              <a:t>여수</a:t>
            </a:r>
            <a:r>
              <a:rPr lang="en-US" altLang="ko-KR" dirty="0" smtClean="0"/>
              <a:t>WM</a:t>
            </a:r>
          </a:p>
          <a:p>
            <a:endParaRPr lang="en-US" altLang="ko-KR" dirty="0" smtClean="0"/>
          </a:p>
          <a:p>
            <a:r>
              <a:rPr lang="ko-KR" altLang="en-US" dirty="0" err="1" smtClean="0"/>
              <a:t>유동민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선임매니저</a:t>
            </a:r>
            <a:endParaRPr lang="en-US" altLang="ko-KR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111" y="2769185"/>
            <a:ext cx="1179628" cy="94443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344" y="5501570"/>
            <a:ext cx="2351973" cy="1356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136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563442" y="1225001"/>
            <a:ext cx="1562793" cy="2078182"/>
            <a:chOff x="563442" y="1225001"/>
            <a:chExt cx="1562793" cy="2078182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717" y="1321723"/>
              <a:ext cx="1402245" cy="1884738"/>
            </a:xfrm>
            <a:prstGeom prst="rect">
              <a:avLst/>
            </a:prstGeom>
          </p:spPr>
        </p:pic>
        <p:sp>
          <p:nvSpPr>
            <p:cNvPr id="7" name="직사각형 6"/>
            <p:cNvSpPr/>
            <p:nvPr/>
          </p:nvSpPr>
          <p:spPr>
            <a:xfrm>
              <a:off x="563442" y="1225001"/>
              <a:ext cx="1562793" cy="2078182"/>
            </a:xfrm>
            <a:prstGeom prst="rect">
              <a:avLst/>
            </a:prstGeom>
            <a:noFill/>
            <a:ln w="412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" name="직사각형 8"/>
          <p:cNvSpPr/>
          <p:nvPr/>
        </p:nvSpPr>
        <p:spPr>
          <a:xfrm>
            <a:off x="2568633" y="1221971"/>
            <a:ext cx="5985163" cy="3483033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dirty="0" smtClean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84022" y="1321723"/>
            <a:ext cx="460525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tx2"/>
                </a:solidFill>
              </a:rPr>
              <a:t>유 동 민</a:t>
            </a:r>
            <a:endParaRPr lang="en-US" altLang="ko-KR" b="1" dirty="0">
              <a:solidFill>
                <a:schemeClr val="tx2"/>
              </a:solidFill>
            </a:endParaRPr>
          </a:p>
          <a:p>
            <a:endParaRPr lang="en-US" altLang="ko-KR" dirty="0">
              <a:solidFill>
                <a:schemeClr val="tx2"/>
              </a:solidFill>
            </a:endParaRPr>
          </a:p>
          <a:p>
            <a:r>
              <a:rPr lang="ko-KR" altLang="en-US" b="1" dirty="0">
                <a:solidFill>
                  <a:schemeClr val="tx2"/>
                </a:solidFill>
              </a:rPr>
              <a:t>경력</a:t>
            </a:r>
            <a:endParaRPr lang="en-US" altLang="ko-KR" b="1" dirty="0">
              <a:solidFill>
                <a:schemeClr val="tx2"/>
              </a:solidFill>
            </a:endParaRPr>
          </a:p>
          <a:p>
            <a:r>
              <a:rPr lang="en-US" altLang="ko-KR" dirty="0">
                <a:solidFill>
                  <a:schemeClr val="tx2"/>
                </a:solidFill>
              </a:rPr>
              <a:t>2006</a:t>
            </a:r>
            <a:r>
              <a:rPr lang="ko-KR" altLang="en-US" dirty="0">
                <a:solidFill>
                  <a:schemeClr val="tx2"/>
                </a:solidFill>
              </a:rPr>
              <a:t>년 대우증권 입사</a:t>
            </a:r>
            <a:endParaRPr lang="en-US" altLang="ko-KR" dirty="0">
              <a:solidFill>
                <a:schemeClr val="tx2"/>
              </a:solidFill>
            </a:endParaRPr>
          </a:p>
          <a:p>
            <a:r>
              <a:rPr lang="en-US" altLang="ko-KR" dirty="0">
                <a:solidFill>
                  <a:schemeClr val="tx2"/>
                </a:solidFill>
              </a:rPr>
              <a:t>2016</a:t>
            </a:r>
            <a:r>
              <a:rPr lang="ko-KR" altLang="en-US" dirty="0">
                <a:solidFill>
                  <a:schemeClr val="tx2"/>
                </a:solidFill>
              </a:rPr>
              <a:t>년 </a:t>
            </a:r>
            <a:r>
              <a:rPr lang="ko-KR" altLang="en-US" dirty="0" err="1">
                <a:solidFill>
                  <a:schemeClr val="tx2"/>
                </a:solidFill>
              </a:rPr>
              <a:t>미래에셋증권</a:t>
            </a:r>
            <a:r>
              <a:rPr lang="en-US" altLang="ko-KR" dirty="0">
                <a:solidFill>
                  <a:schemeClr val="tx2"/>
                </a:solidFill>
              </a:rPr>
              <a:t>+</a:t>
            </a:r>
            <a:r>
              <a:rPr lang="ko-KR" altLang="en-US" dirty="0">
                <a:solidFill>
                  <a:schemeClr val="tx2"/>
                </a:solidFill>
              </a:rPr>
              <a:t>대우증권 합병</a:t>
            </a:r>
            <a:endParaRPr lang="en-US" altLang="ko-KR" dirty="0">
              <a:solidFill>
                <a:schemeClr val="tx2"/>
              </a:solidFill>
            </a:endParaRPr>
          </a:p>
          <a:p>
            <a:r>
              <a:rPr lang="ko-KR" altLang="en-US" dirty="0" smtClean="0">
                <a:solidFill>
                  <a:schemeClr val="tx2"/>
                </a:solidFill>
              </a:rPr>
              <a:t>現 </a:t>
            </a:r>
            <a:r>
              <a:rPr lang="ko-KR" altLang="en-US" dirty="0" err="1" smtClean="0">
                <a:solidFill>
                  <a:schemeClr val="tx2"/>
                </a:solidFill>
              </a:rPr>
              <a:t>미래에셋증권</a:t>
            </a:r>
            <a:r>
              <a:rPr lang="ko-KR" altLang="en-US" dirty="0" smtClean="0">
                <a:solidFill>
                  <a:schemeClr val="tx2"/>
                </a:solidFill>
              </a:rPr>
              <a:t> 여수</a:t>
            </a:r>
            <a:r>
              <a:rPr lang="en-US" altLang="ko-KR" dirty="0" smtClean="0">
                <a:solidFill>
                  <a:schemeClr val="tx2"/>
                </a:solidFill>
              </a:rPr>
              <a:t>WM </a:t>
            </a:r>
            <a:r>
              <a:rPr lang="ko-KR" altLang="en-US" dirty="0">
                <a:solidFill>
                  <a:schemeClr val="tx2"/>
                </a:solidFill>
              </a:rPr>
              <a:t>근무</a:t>
            </a:r>
            <a:endParaRPr lang="en-US" altLang="ko-KR" dirty="0">
              <a:solidFill>
                <a:schemeClr val="tx2"/>
              </a:solidFill>
            </a:endParaRPr>
          </a:p>
          <a:p>
            <a:endParaRPr lang="en-US" altLang="ko-KR" dirty="0" smtClean="0">
              <a:solidFill>
                <a:schemeClr val="tx2"/>
              </a:solidFill>
            </a:endParaRPr>
          </a:p>
          <a:p>
            <a:r>
              <a:rPr lang="ko-KR" altLang="en-US" b="1" dirty="0" smtClean="0">
                <a:solidFill>
                  <a:schemeClr val="tx2"/>
                </a:solidFill>
              </a:rPr>
              <a:t>자격증</a:t>
            </a:r>
            <a:endParaRPr lang="en-US" altLang="ko-KR" b="1" dirty="0">
              <a:solidFill>
                <a:schemeClr val="tx2"/>
              </a:solidFill>
            </a:endParaRPr>
          </a:p>
          <a:p>
            <a:r>
              <a:rPr lang="en-US" altLang="ko-KR" dirty="0" smtClean="0">
                <a:solidFill>
                  <a:schemeClr val="tx2"/>
                </a:solidFill>
              </a:rPr>
              <a:t>CFP(</a:t>
            </a:r>
            <a:r>
              <a:rPr lang="ko-KR" altLang="en-US" dirty="0" smtClean="0">
                <a:solidFill>
                  <a:schemeClr val="tx2"/>
                </a:solidFill>
              </a:rPr>
              <a:t>국제재무설계사</a:t>
            </a:r>
            <a:r>
              <a:rPr lang="en-US" altLang="ko-KR" dirty="0" smtClean="0">
                <a:solidFill>
                  <a:schemeClr val="tx2"/>
                </a:solidFill>
              </a:rPr>
              <a:t>)</a:t>
            </a:r>
            <a:endParaRPr lang="en-US" altLang="ko-KR" dirty="0">
              <a:solidFill>
                <a:schemeClr val="tx2"/>
              </a:solidFill>
            </a:endParaRPr>
          </a:p>
          <a:p>
            <a:r>
              <a:rPr lang="ko-KR" altLang="en-US" dirty="0" err="1">
                <a:solidFill>
                  <a:schemeClr val="tx2"/>
                </a:solidFill>
              </a:rPr>
              <a:t>투자상담사</a:t>
            </a:r>
            <a:endParaRPr lang="en-US" altLang="ko-KR" dirty="0">
              <a:solidFill>
                <a:schemeClr val="tx2"/>
              </a:solidFill>
            </a:endParaRPr>
          </a:p>
          <a:p>
            <a:r>
              <a:rPr lang="ko-KR" altLang="en-US" dirty="0" smtClean="0">
                <a:solidFill>
                  <a:schemeClr val="tx2"/>
                </a:solidFill>
              </a:rPr>
              <a:t>투자자산운용사 등</a:t>
            </a:r>
            <a:endParaRPr lang="en-US" altLang="ko-KR" dirty="0">
              <a:solidFill>
                <a:schemeClr val="tx2"/>
              </a:solidFill>
            </a:endParaRPr>
          </a:p>
          <a:p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40574" y="5156781"/>
            <a:ext cx="81714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dirty="0" smtClean="0">
                <a:solidFill>
                  <a:srgbClr val="C00000"/>
                </a:solidFill>
              </a:rPr>
              <a:t>본 의견은 당사의 공식적인 의견이 아닙니다</a:t>
            </a:r>
            <a:r>
              <a:rPr lang="en-US" altLang="ko-KR" dirty="0" smtClean="0">
                <a:solidFill>
                  <a:srgbClr val="C00000"/>
                </a:solidFill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ko-KR" altLang="en-US" dirty="0" smtClean="0">
                <a:solidFill>
                  <a:srgbClr val="C00000"/>
                </a:solidFill>
              </a:rPr>
              <a:t>본 자료는 </a:t>
            </a:r>
            <a:r>
              <a:rPr lang="ko-KR" altLang="en-US" dirty="0" err="1" smtClean="0">
                <a:solidFill>
                  <a:srgbClr val="C00000"/>
                </a:solidFill>
              </a:rPr>
              <a:t>시청시점과</a:t>
            </a:r>
            <a:r>
              <a:rPr lang="ko-KR" altLang="en-US" dirty="0" smtClean="0">
                <a:solidFill>
                  <a:srgbClr val="C00000"/>
                </a:solidFill>
              </a:rPr>
              <a:t> </a:t>
            </a:r>
            <a:r>
              <a:rPr lang="ko-KR" altLang="en-US" dirty="0" err="1" smtClean="0">
                <a:solidFill>
                  <a:srgbClr val="C00000"/>
                </a:solidFill>
              </a:rPr>
              <a:t>작성시점의</a:t>
            </a:r>
            <a:r>
              <a:rPr lang="ko-KR" altLang="en-US" dirty="0" smtClean="0">
                <a:solidFill>
                  <a:srgbClr val="C00000"/>
                </a:solidFill>
              </a:rPr>
              <a:t> 차이가 있을 수 있습니다</a:t>
            </a:r>
            <a:r>
              <a:rPr lang="en-US" altLang="ko-KR" dirty="0" smtClean="0">
                <a:solidFill>
                  <a:srgbClr val="C00000"/>
                </a:solidFill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ko-KR" altLang="en-US" dirty="0" smtClean="0">
                <a:solidFill>
                  <a:srgbClr val="C00000"/>
                </a:solidFill>
              </a:rPr>
              <a:t>강의를 위해 만들어진 자료로 예시의 상품은 추천 상품이 아닙니다</a:t>
            </a:r>
            <a:r>
              <a:rPr lang="en-US" altLang="ko-KR" dirty="0" smtClean="0">
                <a:solidFill>
                  <a:srgbClr val="C00000"/>
                </a:solidFill>
              </a:rPr>
              <a:t>.</a:t>
            </a:r>
          </a:p>
          <a:p>
            <a:endParaRPr lang="en-US" altLang="ko-KR" dirty="0" smtClean="0">
              <a:solidFill>
                <a:srgbClr val="C00000"/>
              </a:solidFill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7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오각형 1"/>
          <p:cNvSpPr/>
          <p:nvPr/>
        </p:nvSpPr>
        <p:spPr>
          <a:xfrm>
            <a:off x="1155469" y="1238596"/>
            <a:ext cx="4064924" cy="498764"/>
          </a:xfrm>
          <a:prstGeom prst="homePlat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800" b="1" dirty="0" smtClean="0"/>
              <a:t>contents</a:t>
            </a:r>
            <a:endParaRPr lang="ko-KR" altLang="en-US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504604" y="2535381"/>
            <a:ext cx="63093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2400" b="1" dirty="0" smtClean="0"/>
              <a:t>적정 주가</a:t>
            </a:r>
            <a:endParaRPr lang="en-US" altLang="ko-KR" sz="2400" b="1" dirty="0" smtClean="0"/>
          </a:p>
          <a:p>
            <a:pPr marL="342900" indent="-342900">
              <a:buAutoNum type="arabicPeriod"/>
            </a:pPr>
            <a:endParaRPr lang="en-US" altLang="ko-KR" sz="2400" b="1" dirty="0"/>
          </a:p>
          <a:p>
            <a:pPr marL="342900" indent="-342900">
              <a:buAutoNum type="arabicPeriod"/>
            </a:pPr>
            <a:r>
              <a:rPr lang="ko-KR" altLang="en-US" sz="2400" b="1" dirty="0" smtClean="0"/>
              <a:t>펀드 </a:t>
            </a:r>
            <a:r>
              <a:rPr lang="en-US" altLang="ko-KR" sz="2400" b="1" dirty="0" smtClean="0"/>
              <a:t>&amp; ETF</a:t>
            </a:r>
          </a:p>
          <a:p>
            <a:pPr marL="342900" indent="-342900">
              <a:buAutoNum type="arabicPeriod"/>
            </a:pPr>
            <a:endParaRPr lang="en-US" altLang="ko-KR" sz="2400" b="1" dirty="0"/>
          </a:p>
          <a:p>
            <a:pPr marL="342900" indent="-342900">
              <a:buAutoNum type="arabicPeriod"/>
            </a:pPr>
            <a:r>
              <a:rPr lang="ko-KR" altLang="en-US" sz="2400" b="1" dirty="0" smtClean="0"/>
              <a:t>연금펀드 </a:t>
            </a:r>
            <a:r>
              <a:rPr lang="en-US" altLang="ko-KR" sz="2400" b="1" dirty="0" smtClean="0"/>
              <a:t>&amp; ISA</a:t>
            </a:r>
            <a:endParaRPr lang="ko-KR" altLang="en-US" sz="2400" b="1" dirty="0"/>
          </a:p>
        </p:txBody>
      </p:sp>
      <p:pic>
        <p:nvPicPr>
          <p:cNvPr id="4" name="Picture 10" descr="j0416132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5786" y="4115427"/>
            <a:ext cx="1754188" cy="179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57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5174" y="1151399"/>
            <a:ext cx="7591425" cy="450532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rgbClr val="0070C0"/>
                </a:solidFill>
              </a:rPr>
              <a:t>1. </a:t>
            </a:r>
            <a:r>
              <a:rPr lang="ko-KR" altLang="en-US" sz="1400" b="1" dirty="0" smtClean="0">
                <a:solidFill>
                  <a:srgbClr val="0070C0"/>
                </a:solidFill>
              </a:rPr>
              <a:t>적정 주가</a:t>
            </a:r>
            <a:endParaRPr lang="ko-KR" altLang="en-US" sz="1400" b="1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39338" y="5793971"/>
            <a:ext cx="7373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chemeClr val="accent6">
                    <a:lumMod val="50000"/>
                  </a:schemeClr>
                </a:solidFill>
              </a:rPr>
              <a:t>Only..</a:t>
            </a:r>
            <a:r>
              <a:rPr lang="ko-KR" altLang="en-US" b="1" dirty="0" smtClean="0">
                <a:solidFill>
                  <a:schemeClr val="accent6">
                    <a:lumMod val="50000"/>
                  </a:schemeClr>
                </a:solidFill>
              </a:rPr>
              <a:t>기업 실적에 따라 기업의 가치가 결정될까</a:t>
            </a:r>
            <a:r>
              <a:rPr lang="en-US" altLang="ko-KR" b="1" dirty="0" smtClean="0">
                <a:solidFill>
                  <a:schemeClr val="accent6">
                    <a:lumMod val="50000"/>
                  </a:schemeClr>
                </a:solidFill>
              </a:rPr>
              <a:t>??</a:t>
            </a:r>
            <a:endParaRPr lang="ko-KR" alt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2633" y="4638502"/>
            <a:ext cx="54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mtClean="0"/>
              <a:t>3</a:t>
            </a:r>
            <a:r>
              <a:rPr lang="ko-KR" altLang="en-US" dirty="0" smtClean="0"/>
              <a:t>조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2633" y="2571404"/>
            <a:ext cx="54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</a:t>
            </a:r>
            <a:r>
              <a:rPr lang="ko-KR" altLang="en-US" dirty="0" smtClean="0"/>
              <a:t>조</a:t>
            </a:r>
            <a:endParaRPr lang="ko-KR" altLang="en-US" dirty="0"/>
          </a:p>
        </p:txBody>
      </p:sp>
      <p:sp>
        <p:nvSpPr>
          <p:cNvPr id="5" name="오른쪽 화살표 4"/>
          <p:cNvSpPr/>
          <p:nvPr/>
        </p:nvSpPr>
        <p:spPr>
          <a:xfrm>
            <a:off x="822960" y="2640877"/>
            <a:ext cx="402214" cy="230386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6941127" y="1953490"/>
            <a:ext cx="955964" cy="3765666"/>
          </a:xfrm>
          <a:prstGeom prst="rect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오른쪽 화살표 9"/>
          <p:cNvSpPr/>
          <p:nvPr/>
        </p:nvSpPr>
        <p:spPr>
          <a:xfrm>
            <a:off x="822960" y="4707975"/>
            <a:ext cx="402214" cy="230386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7244542" y="1667621"/>
            <a:ext cx="295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★</a:t>
            </a:r>
            <a:endParaRPr lang="ko-KR" altLang="en-US" dirty="0">
              <a:solidFill>
                <a:srgbClr val="FF0000"/>
              </a:solidFill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580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4007" y="1216404"/>
            <a:ext cx="4219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주식과 관련된 많은 지표 들</a:t>
            </a:r>
            <a:r>
              <a:rPr lang="en-US" altLang="ko-KR" dirty="0" smtClean="0"/>
              <a:t>..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746620" y="1803633"/>
            <a:ext cx="7432646" cy="3583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00000"/>
              </a:lnSpc>
            </a:pPr>
            <a:r>
              <a:rPr lang="ko-KR" altLang="en-US" dirty="0" smtClean="0"/>
              <a:t>기본적 분석</a:t>
            </a:r>
            <a:r>
              <a:rPr lang="en-US" altLang="ko-KR" dirty="0" smtClean="0"/>
              <a:t>, </a:t>
            </a:r>
            <a:r>
              <a:rPr lang="ko-KR" altLang="en-US" dirty="0" smtClean="0"/>
              <a:t>기술적 분석</a:t>
            </a:r>
            <a:r>
              <a:rPr lang="en-US" altLang="ko-KR" dirty="0" smtClean="0"/>
              <a:t>,…</a:t>
            </a:r>
          </a:p>
          <a:p>
            <a:pPr algn="ctr">
              <a:lnSpc>
                <a:spcPct val="200000"/>
              </a:lnSpc>
            </a:pPr>
            <a:r>
              <a:rPr lang="en-US" altLang="ko-KR" sz="2800" b="1" dirty="0" smtClean="0"/>
              <a:t>PER</a:t>
            </a:r>
            <a:r>
              <a:rPr lang="en-US" altLang="ko-KR" dirty="0" smtClean="0"/>
              <a:t>, PBR, ROE, EPS…</a:t>
            </a:r>
          </a:p>
          <a:p>
            <a:pPr algn="ctr">
              <a:lnSpc>
                <a:spcPct val="200000"/>
              </a:lnSpc>
            </a:pPr>
            <a:r>
              <a:rPr lang="en-US" altLang="ko-KR" dirty="0" smtClean="0"/>
              <a:t>OP</a:t>
            </a:r>
            <a:r>
              <a:rPr lang="ko-KR" altLang="en-US" dirty="0" smtClean="0"/>
              <a:t>마진</a:t>
            </a:r>
            <a:r>
              <a:rPr lang="en-US" altLang="ko-KR" dirty="0" smtClean="0"/>
              <a:t>, </a:t>
            </a:r>
            <a:r>
              <a:rPr lang="ko-KR" altLang="en-US" dirty="0" smtClean="0"/>
              <a:t>부채비율</a:t>
            </a:r>
            <a:r>
              <a:rPr lang="en-US" altLang="ko-KR" dirty="0" smtClean="0"/>
              <a:t>, </a:t>
            </a:r>
            <a:r>
              <a:rPr lang="ko-KR" altLang="en-US" dirty="0" smtClean="0"/>
              <a:t>유보율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배당성향</a:t>
            </a:r>
            <a:r>
              <a:rPr lang="en-US" altLang="ko-KR" dirty="0" smtClean="0"/>
              <a:t>..</a:t>
            </a:r>
          </a:p>
          <a:p>
            <a:pPr algn="ctr">
              <a:lnSpc>
                <a:spcPct val="200000"/>
              </a:lnSpc>
            </a:pPr>
            <a:r>
              <a:rPr lang="ko-KR" altLang="en-US" dirty="0" err="1" smtClean="0"/>
              <a:t>골든크로스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스토케스틱</a:t>
            </a:r>
            <a:r>
              <a:rPr lang="en-US" altLang="ko-KR" dirty="0" smtClean="0"/>
              <a:t>, MACD..</a:t>
            </a:r>
          </a:p>
          <a:p>
            <a:pPr algn="ctr"/>
            <a:r>
              <a:rPr lang="ko-KR" altLang="en-US" dirty="0" smtClean="0"/>
              <a:t>등등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rgbClr val="0070C0"/>
                </a:solidFill>
              </a:rPr>
              <a:t>1. </a:t>
            </a:r>
            <a:r>
              <a:rPr lang="ko-KR" altLang="en-US" sz="1400" b="1" dirty="0" smtClean="0">
                <a:solidFill>
                  <a:srgbClr val="0070C0"/>
                </a:solidFill>
              </a:rPr>
              <a:t>적정 주가</a:t>
            </a:r>
            <a:endParaRPr lang="ko-KR" altLang="en-US" sz="1400" b="1" dirty="0">
              <a:solidFill>
                <a:srgbClr val="0070C0"/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26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71" y="2570601"/>
            <a:ext cx="1740131" cy="17401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1396" y="1147156"/>
            <a:ext cx="5187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002060"/>
                </a:solidFill>
              </a:rPr>
              <a:t>이 빌딩을 얼마에 사시겠습니까</a:t>
            </a:r>
            <a:r>
              <a:rPr lang="en-US" altLang="ko-KR" b="1" dirty="0" smtClean="0">
                <a:solidFill>
                  <a:srgbClr val="002060"/>
                </a:solidFill>
              </a:rPr>
              <a:t>?</a:t>
            </a:r>
            <a:endParaRPr lang="ko-KR" altLang="en-US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6859" y="1945178"/>
            <a:ext cx="3100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</a:t>
            </a:r>
            <a:r>
              <a:rPr lang="ko-KR" altLang="en-US" dirty="0" smtClean="0"/>
              <a:t>년 임대료 </a:t>
            </a:r>
            <a:r>
              <a:rPr lang="en-US" altLang="ko-KR" dirty="0" smtClean="0"/>
              <a:t>: 10</a:t>
            </a:r>
            <a:r>
              <a:rPr lang="ko-KR" altLang="en-US" dirty="0" smtClean="0"/>
              <a:t>억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>
            <a:off x="4048297" y="3066011"/>
            <a:ext cx="2751513" cy="53201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100</a:t>
            </a:r>
            <a:r>
              <a:rPr lang="ko-KR" altLang="en-US" b="1" dirty="0" smtClean="0"/>
              <a:t>억</a:t>
            </a:r>
            <a:endParaRPr lang="ko-KR" altLang="en-US" b="1" dirty="0"/>
          </a:p>
        </p:txBody>
      </p:sp>
      <p:sp>
        <p:nvSpPr>
          <p:cNvPr id="9" name="직사각형 8"/>
          <p:cNvSpPr/>
          <p:nvPr/>
        </p:nvSpPr>
        <p:spPr>
          <a:xfrm>
            <a:off x="4048296" y="3778718"/>
            <a:ext cx="2751513" cy="53201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/>
              <a:t>2</a:t>
            </a:r>
            <a:r>
              <a:rPr lang="en-US" altLang="ko-KR" b="1" dirty="0" smtClean="0"/>
              <a:t>00</a:t>
            </a:r>
            <a:r>
              <a:rPr lang="ko-KR" altLang="en-US" b="1" dirty="0" smtClean="0"/>
              <a:t>억</a:t>
            </a:r>
            <a:endParaRPr lang="ko-KR" alt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956859" y="2543293"/>
            <a:ext cx="3266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적정 빌딩 가격은</a:t>
            </a:r>
            <a:r>
              <a:rPr lang="en-US" altLang="ko-KR" dirty="0" smtClean="0"/>
              <a:t>??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rgbClr val="0070C0"/>
                </a:solidFill>
              </a:rPr>
              <a:t>1. </a:t>
            </a:r>
            <a:r>
              <a:rPr lang="ko-KR" altLang="en-US" sz="1400" b="1" dirty="0" smtClean="0">
                <a:solidFill>
                  <a:srgbClr val="0070C0"/>
                </a:solidFill>
              </a:rPr>
              <a:t>적정 주가</a:t>
            </a:r>
            <a:endParaRPr lang="ko-KR" altLang="en-US" sz="1400" b="1" dirty="0">
              <a:solidFill>
                <a:srgbClr val="0070C0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4048296" y="4491425"/>
            <a:ext cx="2751513" cy="53201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/>
              <a:t>5</a:t>
            </a:r>
            <a:r>
              <a:rPr lang="en-US" altLang="ko-KR" b="1" dirty="0" smtClean="0"/>
              <a:t>00</a:t>
            </a:r>
            <a:r>
              <a:rPr lang="ko-KR" altLang="en-US" b="1" dirty="0" smtClean="0"/>
              <a:t>억</a:t>
            </a:r>
            <a:endParaRPr lang="ko-KR" altLang="en-US" b="1" dirty="0"/>
          </a:p>
        </p:txBody>
      </p:sp>
      <p:sp>
        <p:nvSpPr>
          <p:cNvPr id="13" name="직사각형 12"/>
          <p:cNvSpPr/>
          <p:nvPr/>
        </p:nvSpPr>
        <p:spPr>
          <a:xfrm>
            <a:off x="4048296" y="5259174"/>
            <a:ext cx="2751513" cy="53201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1000</a:t>
            </a:r>
            <a:r>
              <a:rPr lang="ko-KR" altLang="en-US" b="1" dirty="0" smtClean="0"/>
              <a:t>억</a:t>
            </a:r>
            <a:endParaRPr lang="ko-KR" altLang="en-US" b="1" dirty="0"/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85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7897" y="1233182"/>
            <a:ext cx="6837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적정주가를 알 수 있을까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830510" y="1895912"/>
            <a:ext cx="4454554" cy="637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대표적인 지표  </a:t>
            </a:r>
            <a:r>
              <a:rPr lang="en-US" altLang="ko-KR" sz="3200" b="1" dirty="0" smtClean="0"/>
              <a:t>: PER</a:t>
            </a:r>
            <a:endParaRPr lang="ko-KR" altLang="en-US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057013" y="3196206"/>
                <a:ext cx="4328719" cy="23113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b="1" dirty="0" smtClean="0"/>
                  <a:t>PER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ko-KR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ko-KR" altLang="en-US" b="1" i="1">
                            <a:latin typeface="Cambria Math" panose="02040503050406030204" pitchFamily="18" charset="0"/>
                          </a:rPr>
                          <m:t>주</m:t>
                        </m:r>
                        <m:r>
                          <a:rPr lang="ko-KR" altLang="en-US" b="1" i="1" smtClean="0">
                            <a:latin typeface="Cambria Math" panose="02040503050406030204" pitchFamily="18" charset="0"/>
                          </a:rPr>
                          <m:t>가</m:t>
                        </m:r>
                      </m:num>
                      <m:den>
                        <m:r>
                          <a:rPr lang="ko-KR" altLang="en-US" b="1" i="1">
                            <a:latin typeface="Cambria Math" panose="02040503050406030204" pitchFamily="18" charset="0"/>
                          </a:rPr>
                          <m:t>주</m:t>
                        </m:r>
                        <m:r>
                          <a:rPr lang="ko-KR" altLang="en-US" b="1" i="1" smtClean="0">
                            <a:latin typeface="Cambria Math" panose="02040503050406030204" pitchFamily="18" charset="0"/>
                          </a:rPr>
                          <m:t>당</m:t>
                        </m:r>
                        <m:r>
                          <a:rPr lang="ko-KR" altLang="en-US" b="1" i="1">
                            <a:latin typeface="Cambria Math" panose="02040503050406030204" pitchFamily="18" charset="0"/>
                          </a:rPr>
                          <m:t>순</m:t>
                        </m:r>
                        <m:r>
                          <a:rPr lang="ko-KR" altLang="en-US" b="1" i="1" smtClean="0">
                            <a:latin typeface="Cambria Math" panose="02040503050406030204" pitchFamily="18" charset="0"/>
                          </a:rPr>
                          <m:t>이</m:t>
                        </m:r>
                        <m:r>
                          <a:rPr lang="ko-KR" altLang="en-US" b="1" i="1">
                            <a:latin typeface="Cambria Math" panose="02040503050406030204" pitchFamily="18" charset="0"/>
                          </a:rPr>
                          <m:t>익</m:t>
                        </m:r>
                        <m:r>
                          <a:rPr lang="en-US" altLang="ko-KR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ko-KR" b="1" i="1" smtClean="0">
                            <a:latin typeface="Cambria Math" panose="02040503050406030204" pitchFamily="18" charset="0"/>
                          </a:rPr>
                          <m:t>𝑬𝑷𝑺</m:t>
                        </m:r>
                        <m:r>
                          <a:rPr lang="en-US" altLang="ko-KR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altLang="ko-KR" b="1" dirty="0" smtClean="0"/>
              </a:p>
              <a:p>
                <a:endParaRPr lang="en-US" altLang="ko-KR" b="1" dirty="0" smtClean="0"/>
              </a:p>
              <a:p>
                <a:endParaRPr lang="en-US" altLang="ko-KR" b="1" dirty="0"/>
              </a:p>
              <a:p>
                <a:r>
                  <a:rPr lang="ko-KR" altLang="en-US" b="1" dirty="0" smtClean="0"/>
                  <a:t>주가 </a:t>
                </a:r>
                <a:r>
                  <a:rPr lang="en-US" altLang="ko-KR" b="1" dirty="0" smtClean="0"/>
                  <a:t>= </a:t>
                </a:r>
                <a:r>
                  <a:rPr lang="ko-KR" altLang="en-US" b="1" dirty="0" smtClean="0"/>
                  <a:t>주당 순이익 </a:t>
                </a:r>
                <a14:m>
                  <m:oMath xmlns:m="http://schemas.openxmlformats.org/officeDocument/2006/math">
                    <m:r>
                      <a:rPr lang="en-US" altLang="ko-KR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ko-KR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𝑷𝑬𝑹</m:t>
                    </m:r>
                  </m:oMath>
                </a14:m>
                <a:endParaRPr lang="en-US" altLang="ko-KR" b="1" dirty="0" smtClean="0">
                  <a:ea typeface="Cambria Math" panose="02040503050406030204" pitchFamily="18" charset="0"/>
                </a:endParaRPr>
              </a:p>
              <a:p>
                <a:endParaRPr lang="en-US" altLang="ko-KR" b="1" dirty="0" smtClean="0"/>
              </a:p>
              <a:p>
                <a:endParaRPr lang="en-US" altLang="ko-KR" b="1" dirty="0"/>
              </a:p>
              <a:p>
                <a:r>
                  <a:rPr lang="en-US" altLang="ko-KR" b="1" dirty="0" smtClean="0"/>
                  <a:t>PER-&gt; </a:t>
                </a:r>
                <a:r>
                  <a:rPr lang="ko-KR" altLang="en-US" b="1" dirty="0" smtClean="0"/>
                  <a:t>밸류에이션</a:t>
                </a:r>
                <a:endParaRPr lang="ko-KR" altLang="en-US" b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7013" y="3196206"/>
                <a:ext cx="4328719" cy="2311338"/>
              </a:xfrm>
              <a:prstGeom prst="rect">
                <a:avLst/>
              </a:prstGeom>
              <a:blipFill>
                <a:blip r:embed="rId2"/>
                <a:stretch>
                  <a:fillRect l="-1127" b="-343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596939" y="3494686"/>
                <a:ext cx="3740727" cy="5725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600" dirty="0" smtClean="0">
                    <a:solidFill>
                      <a:schemeClr val="accent5"/>
                    </a:solidFill>
                  </a:rPr>
                  <a:t>주당순이익</a:t>
                </a:r>
                <a:r>
                  <a:rPr lang="en-US" altLang="ko-KR" sz="1600" dirty="0" smtClean="0">
                    <a:solidFill>
                      <a:schemeClr val="accent5"/>
                    </a:solidFill>
                  </a:rPr>
                  <a:t>(EPS)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ko-KR" sz="160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ko-KR" altLang="en-US" sz="1600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순</m:t>
                        </m:r>
                        <m:r>
                          <a:rPr lang="ko-KR" altLang="en-US" sz="160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이</m:t>
                        </m:r>
                        <m:r>
                          <a:rPr lang="ko-KR" altLang="en-US" sz="1600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익</m:t>
                        </m:r>
                      </m:num>
                      <m:den>
                        <m:r>
                          <a:rPr lang="ko-KR" altLang="en-US" sz="1600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전</m:t>
                        </m:r>
                        <m:r>
                          <a:rPr lang="ko-KR" altLang="en-US" sz="160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체</m:t>
                        </m:r>
                        <m:r>
                          <a:rPr lang="ko-KR" altLang="en-US" sz="1600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발</m:t>
                        </m:r>
                        <m:r>
                          <a:rPr lang="ko-KR" altLang="en-US" sz="160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행</m:t>
                        </m:r>
                        <m:r>
                          <a:rPr lang="en-US" altLang="ko-KR" sz="16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ko-KR" altLang="en-US" sz="1600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주</m:t>
                        </m:r>
                        <m:r>
                          <a:rPr lang="ko-KR" altLang="en-US" sz="160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식</m:t>
                        </m:r>
                        <m:r>
                          <a:rPr lang="ko-KR" altLang="en-US" sz="1600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수</m:t>
                        </m:r>
                      </m:den>
                    </m:f>
                  </m:oMath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6939" y="3494686"/>
                <a:ext cx="3740727" cy="572593"/>
              </a:xfrm>
              <a:prstGeom prst="rect">
                <a:avLst/>
              </a:prstGeom>
              <a:blipFill>
                <a:blip r:embed="rId3"/>
                <a:stretch>
                  <a:fillRect l="-81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직사각형 7"/>
          <p:cNvSpPr/>
          <p:nvPr/>
        </p:nvSpPr>
        <p:spPr>
          <a:xfrm>
            <a:off x="1255222" y="5727469"/>
            <a:ext cx="5669280" cy="51538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PER…</a:t>
            </a:r>
            <a:r>
              <a:rPr lang="ko-KR" altLang="en-US" dirty="0" smtClean="0"/>
              <a:t>낮으면 낮을수록 저평가</a:t>
            </a:r>
            <a:r>
              <a:rPr lang="en-US" altLang="ko-KR" dirty="0" smtClean="0"/>
              <a:t>…???</a:t>
            </a:r>
            <a:endParaRPr lang="ko-KR" altLang="en-US" dirty="0"/>
          </a:p>
        </p:txBody>
      </p:sp>
      <p:sp>
        <p:nvSpPr>
          <p:cNvPr id="2" name="오른쪽 화살표 1"/>
          <p:cNvSpPr/>
          <p:nvPr/>
        </p:nvSpPr>
        <p:spPr>
          <a:xfrm rot="296821">
            <a:off x="3416531" y="3715789"/>
            <a:ext cx="1180408" cy="157942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rgbClr val="0070C0"/>
                </a:solidFill>
              </a:rPr>
              <a:t>1. </a:t>
            </a:r>
            <a:r>
              <a:rPr lang="ko-KR" altLang="en-US" sz="1400" b="1" dirty="0" smtClean="0">
                <a:solidFill>
                  <a:srgbClr val="0070C0"/>
                </a:solidFill>
              </a:rPr>
              <a:t>적정 주가</a:t>
            </a:r>
            <a:endParaRPr lang="ko-KR" altLang="en-US" sz="1400" b="1" dirty="0">
              <a:solidFill>
                <a:srgbClr val="0070C0"/>
              </a:solidFill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41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"/>
          <p:cNvSpPr/>
          <p:nvPr/>
        </p:nvSpPr>
        <p:spPr>
          <a:xfrm>
            <a:off x="1321724" y="1180407"/>
            <a:ext cx="1803862" cy="6567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/>
              <a:t>A</a:t>
            </a:r>
            <a:endParaRPr lang="ko-KR" altLang="en-US" b="1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6037810" y="1180407"/>
            <a:ext cx="1803862" cy="65670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/>
              <a:t>B</a:t>
            </a:r>
            <a:endParaRPr lang="ko-KR" altLang="en-US" b="1" dirty="0"/>
          </a:p>
        </p:txBody>
      </p:sp>
      <p:cxnSp>
        <p:nvCxnSpPr>
          <p:cNvPr id="5" name="직선 연결선 4"/>
          <p:cNvCxnSpPr/>
          <p:nvPr/>
        </p:nvCxnSpPr>
        <p:spPr>
          <a:xfrm>
            <a:off x="4569229" y="1604356"/>
            <a:ext cx="24938" cy="3640975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35182" y="2011680"/>
            <a:ext cx="257694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전기전자 업종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2021</a:t>
            </a:r>
            <a:r>
              <a:rPr lang="ko-KR" altLang="en-US" dirty="0" smtClean="0"/>
              <a:t>년 예상</a:t>
            </a:r>
            <a:endParaRPr lang="en-US" altLang="ko-KR" dirty="0" smtClean="0"/>
          </a:p>
          <a:p>
            <a:r>
              <a:rPr lang="ko-KR" altLang="en-US" dirty="0" smtClean="0"/>
              <a:t>매출액 </a:t>
            </a:r>
            <a:r>
              <a:rPr lang="en-US" altLang="ko-KR" dirty="0" smtClean="0"/>
              <a:t>: 275</a:t>
            </a:r>
            <a:r>
              <a:rPr lang="ko-KR" altLang="en-US" dirty="0" smtClean="0"/>
              <a:t>조원</a:t>
            </a:r>
            <a:endParaRPr lang="en-US" altLang="ko-KR" dirty="0" smtClean="0"/>
          </a:p>
          <a:p>
            <a:r>
              <a:rPr lang="ko-KR" altLang="en-US" dirty="0" smtClean="0"/>
              <a:t>순이익 </a:t>
            </a:r>
            <a:r>
              <a:rPr lang="en-US" altLang="ko-KR" dirty="0" smtClean="0"/>
              <a:t>: 39</a:t>
            </a:r>
            <a:r>
              <a:rPr lang="ko-KR" altLang="en-US" dirty="0" smtClean="0"/>
              <a:t>조원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현재시가총액</a:t>
            </a:r>
            <a:endParaRPr lang="en-US" altLang="ko-KR" dirty="0" smtClean="0"/>
          </a:p>
          <a:p>
            <a:r>
              <a:rPr lang="en-US" altLang="ko-KR" dirty="0" smtClean="0"/>
              <a:t>450</a:t>
            </a:r>
            <a:r>
              <a:rPr lang="ko-KR" altLang="en-US" dirty="0" smtClean="0"/>
              <a:t>조원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주당순이익 </a:t>
            </a:r>
            <a:r>
              <a:rPr lang="en-US" altLang="ko-KR" dirty="0" smtClean="0"/>
              <a:t>: 5,775</a:t>
            </a:r>
            <a:r>
              <a:rPr lang="ko-KR" altLang="en-US" dirty="0" smtClean="0"/>
              <a:t>원</a:t>
            </a:r>
            <a:endParaRPr lang="en-US" altLang="ko-KR" dirty="0" smtClean="0"/>
          </a:p>
          <a:p>
            <a:r>
              <a:rPr lang="ko-KR" altLang="en-US" dirty="0" smtClean="0"/>
              <a:t>현재주가 </a:t>
            </a:r>
            <a:r>
              <a:rPr lang="en-US" altLang="ko-KR" dirty="0" smtClean="0"/>
              <a:t>75,600</a:t>
            </a:r>
            <a:r>
              <a:rPr lang="ko-KR" altLang="en-US" dirty="0" smtClean="0"/>
              <a:t>원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PER : 13 </a:t>
            </a:r>
            <a:r>
              <a:rPr lang="ko-KR" altLang="en-US" dirty="0" smtClean="0"/>
              <a:t>배</a:t>
            </a:r>
            <a:endParaRPr lang="en-US" altLang="ko-KR" dirty="0" smtClean="0"/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406043" y="2011680"/>
            <a:ext cx="257694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전기전자 업종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2021</a:t>
            </a:r>
            <a:r>
              <a:rPr lang="ko-KR" altLang="en-US" dirty="0" smtClean="0"/>
              <a:t>년 예상</a:t>
            </a:r>
            <a:endParaRPr lang="en-US" altLang="ko-KR" dirty="0" smtClean="0"/>
          </a:p>
          <a:p>
            <a:r>
              <a:rPr lang="ko-KR" altLang="en-US" dirty="0" smtClean="0"/>
              <a:t>매출액 </a:t>
            </a:r>
            <a:r>
              <a:rPr lang="en-US" altLang="ko-KR" dirty="0" smtClean="0"/>
              <a:t>: 420</a:t>
            </a:r>
            <a:r>
              <a:rPr lang="ko-KR" altLang="en-US" dirty="0" smtClean="0"/>
              <a:t>조원</a:t>
            </a:r>
            <a:endParaRPr lang="en-US" altLang="ko-KR" dirty="0" smtClean="0"/>
          </a:p>
          <a:p>
            <a:r>
              <a:rPr lang="ko-KR" altLang="en-US" dirty="0" smtClean="0"/>
              <a:t>순이익 </a:t>
            </a:r>
            <a:r>
              <a:rPr lang="en-US" altLang="ko-KR" dirty="0" smtClean="0"/>
              <a:t>: 107</a:t>
            </a:r>
            <a:r>
              <a:rPr lang="ko-KR" altLang="en-US" dirty="0" smtClean="0"/>
              <a:t>조원</a:t>
            </a:r>
            <a:r>
              <a:rPr lang="en-US" altLang="ko-KR" dirty="0" smtClean="0"/>
              <a:t> </a:t>
            </a:r>
          </a:p>
          <a:p>
            <a:endParaRPr lang="en-US" altLang="ko-KR" dirty="0"/>
          </a:p>
          <a:p>
            <a:r>
              <a:rPr lang="ko-KR" altLang="en-US" dirty="0" smtClean="0"/>
              <a:t>현재시가총액</a:t>
            </a:r>
            <a:endParaRPr lang="en-US" altLang="ko-KR" dirty="0" smtClean="0"/>
          </a:p>
          <a:p>
            <a:r>
              <a:rPr lang="en-US" altLang="ko-KR" dirty="0" smtClean="0"/>
              <a:t>2900</a:t>
            </a:r>
            <a:r>
              <a:rPr lang="ko-KR" altLang="en-US" dirty="0" smtClean="0"/>
              <a:t>조원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주당순이익 </a:t>
            </a:r>
            <a:r>
              <a:rPr lang="en-US" altLang="ko-KR" dirty="0" smtClean="0"/>
              <a:t>: 6,800</a:t>
            </a:r>
            <a:r>
              <a:rPr lang="ko-KR" altLang="en-US" dirty="0" smtClean="0"/>
              <a:t>원</a:t>
            </a:r>
            <a:endParaRPr lang="en-US" altLang="ko-KR" dirty="0" smtClean="0"/>
          </a:p>
          <a:p>
            <a:r>
              <a:rPr lang="ko-KR" altLang="en-US" dirty="0" smtClean="0"/>
              <a:t>현재주가 </a:t>
            </a:r>
            <a:r>
              <a:rPr lang="en-US" altLang="ko-KR" dirty="0" smtClean="0"/>
              <a:t>178,000</a:t>
            </a:r>
            <a:r>
              <a:rPr lang="ko-KR" altLang="en-US" dirty="0" smtClean="0"/>
              <a:t>원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PER : 26 </a:t>
            </a:r>
            <a:r>
              <a:rPr lang="ko-KR" altLang="en-US" dirty="0" smtClean="0"/>
              <a:t>배</a:t>
            </a:r>
            <a:endParaRPr lang="en-US" altLang="ko-KR" dirty="0" smtClean="0"/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rgbClr val="0070C0"/>
                </a:solidFill>
              </a:rPr>
              <a:t>1. </a:t>
            </a:r>
            <a:r>
              <a:rPr lang="ko-KR" altLang="en-US" sz="1400" b="1" dirty="0" smtClean="0">
                <a:solidFill>
                  <a:srgbClr val="0070C0"/>
                </a:solidFill>
              </a:rPr>
              <a:t>적정 주가</a:t>
            </a:r>
            <a:endParaRPr lang="ko-KR" altLang="en-US" sz="1400" b="1" dirty="0">
              <a:solidFill>
                <a:srgbClr val="0070C0"/>
              </a:solidFill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6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"/>
          <p:cNvSpPr/>
          <p:nvPr/>
        </p:nvSpPr>
        <p:spPr>
          <a:xfrm>
            <a:off x="1354975" y="2128057"/>
            <a:ext cx="1803862" cy="6567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/>
              <a:t>삼성전자</a:t>
            </a:r>
            <a:endParaRPr lang="ko-KR" altLang="en-US" b="1" dirty="0"/>
          </a:p>
        </p:txBody>
      </p:sp>
      <p:sp>
        <p:nvSpPr>
          <p:cNvPr id="3" name="모서리가 둥근 직사각형 2"/>
          <p:cNvSpPr/>
          <p:nvPr/>
        </p:nvSpPr>
        <p:spPr>
          <a:xfrm>
            <a:off x="5685905" y="2128057"/>
            <a:ext cx="1803862" cy="656706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smtClean="0"/>
              <a:t>애플</a:t>
            </a:r>
            <a:endParaRPr lang="ko-KR" alt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895302" y="1255222"/>
            <a:ext cx="5353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어느 기업에게 더 높은 밸류에이션을 주어야할까</a:t>
            </a:r>
            <a:r>
              <a:rPr lang="en-US" altLang="ko-KR" b="1" dirty="0" smtClean="0"/>
              <a:t>?</a:t>
            </a:r>
            <a:endParaRPr lang="ko-KR" alt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970116" y="3150524"/>
            <a:ext cx="505413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무엇으로 더 높은 밸류에이션을 받을 수 있을까</a:t>
            </a:r>
            <a:r>
              <a:rPr lang="en-US" altLang="ko-KR" dirty="0" smtClean="0"/>
              <a:t>?</a:t>
            </a:r>
          </a:p>
          <a:p>
            <a:endParaRPr lang="en-US" altLang="ko-KR" dirty="0"/>
          </a:p>
          <a:p>
            <a:r>
              <a:rPr lang="en-US" altLang="ko-KR" dirty="0" smtClean="0"/>
              <a:t>-</a:t>
            </a:r>
            <a:r>
              <a:rPr lang="ko-KR" altLang="en-US" dirty="0" err="1" smtClean="0"/>
              <a:t>애플카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폴더블폰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반도체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삼성전자가 더 높은 밸류에이션을 받으려면</a:t>
            </a:r>
            <a:r>
              <a:rPr lang="en-US" altLang="ko-KR" dirty="0" smtClean="0"/>
              <a:t>??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-???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rgbClr val="0070C0"/>
                </a:solidFill>
              </a:rPr>
              <a:t>1. </a:t>
            </a:r>
            <a:r>
              <a:rPr lang="ko-KR" altLang="en-US" sz="1400" b="1" dirty="0" smtClean="0">
                <a:solidFill>
                  <a:srgbClr val="0070C0"/>
                </a:solidFill>
              </a:rPr>
              <a:t>적정 주가</a:t>
            </a:r>
            <a:endParaRPr lang="ko-KR" altLang="en-US" sz="1400" b="1" dirty="0">
              <a:solidFill>
                <a:srgbClr val="0070C0"/>
              </a:solidFill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82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4153" y="1396538"/>
            <a:ext cx="7182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/>
              <a:t>높은 </a:t>
            </a:r>
            <a:r>
              <a:rPr lang="en-US" altLang="ko-KR" sz="2000" b="1" dirty="0" smtClean="0"/>
              <a:t>PER (</a:t>
            </a:r>
            <a:r>
              <a:rPr lang="ko-KR" altLang="en-US" sz="2000" b="1" dirty="0" smtClean="0"/>
              <a:t>높은 </a:t>
            </a:r>
            <a:r>
              <a:rPr lang="ko-KR" altLang="en-US" sz="2000" b="1" dirty="0" err="1" smtClean="0"/>
              <a:t>벨류에이션</a:t>
            </a:r>
            <a:r>
              <a:rPr lang="en-US" altLang="ko-KR" sz="2000" b="1" dirty="0" smtClean="0"/>
              <a:t>)</a:t>
            </a:r>
            <a:r>
              <a:rPr lang="ko-KR" altLang="en-US" sz="2000" b="1" dirty="0" smtClean="0"/>
              <a:t>을 받고 있는 업종은</a:t>
            </a:r>
            <a:r>
              <a:rPr lang="en-US" altLang="ko-KR" sz="2000" b="1" dirty="0" smtClean="0"/>
              <a:t>?</a:t>
            </a:r>
            <a:endParaRPr lang="ko-KR" altLang="en-US" sz="2000" b="1" dirty="0"/>
          </a:p>
        </p:txBody>
      </p:sp>
      <p:sp>
        <p:nvSpPr>
          <p:cNvPr id="4" name="타원 3"/>
          <p:cNvSpPr/>
          <p:nvPr/>
        </p:nvSpPr>
        <p:spPr>
          <a:xfrm>
            <a:off x="806335" y="2352501"/>
            <a:ext cx="1645920" cy="8146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전기전자</a:t>
            </a:r>
            <a:endParaRPr lang="ko-KR" altLang="en-US"/>
          </a:p>
        </p:txBody>
      </p:sp>
      <p:sp>
        <p:nvSpPr>
          <p:cNvPr id="5" name="타원 4"/>
          <p:cNvSpPr/>
          <p:nvPr/>
        </p:nvSpPr>
        <p:spPr>
          <a:xfrm>
            <a:off x="2959331" y="2255520"/>
            <a:ext cx="947651" cy="814647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철강</a:t>
            </a:r>
            <a:endParaRPr lang="ko-KR" altLang="en-US"/>
          </a:p>
        </p:txBody>
      </p:sp>
      <p:sp>
        <p:nvSpPr>
          <p:cNvPr id="6" name="타원 5"/>
          <p:cNvSpPr/>
          <p:nvPr/>
        </p:nvSpPr>
        <p:spPr>
          <a:xfrm>
            <a:off x="4605251" y="2255519"/>
            <a:ext cx="1263534" cy="814647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바이오</a:t>
            </a:r>
            <a:endParaRPr lang="ko-KR" altLang="en-US"/>
          </a:p>
        </p:txBody>
      </p:sp>
      <p:sp>
        <p:nvSpPr>
          <p:cNvPr id="7" name="타원 6"/>
          <p:cNvSpPr/>
          <p:nvPr/>
        </p:nvSpPr>
        <p:spPr>
          <a:xfrm>
            <a:off x="1382684" y="3513512"/>
            <a:ext cx="1410392" cy="95042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mtClean="0"/>
              <a:t>2</a:t>
            </a:r>
            <a:r>
              <a:rPr lang="ko-KR" altLang="en-US" dirty="0" err="1" smtClean="0"/>
              <a:t>차전지</a:t>
            </a:r>
            <a:endParaRPr lang="ko-KR" altLang="en-US" dirty="0"/>
          </a:p>
        </p:txBody>
      </p:sp>
      <p:sp>
        <p:nvSpPr>
          <p:cNvPr id="8" name="타원 7"/>
          <p:cNvSpPr/>
          <p:nvPr/>
        </p:nvSpPr>
        <p:spPr>
          <a:xfrm>
            <a:off x="2959331" y="4984865"/>
            <a:ext cx="1263534" cy="814647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신재생</a:t>
            </a:r>
            <a:endParaRPr lang="en-US" altLang="ko-KR" dirty="0" smtClean="0"/>
          </a:p>
          <a:p>
            <a:pPr algn="ctr"/>
            <a:r>
              <a:rPr lang="ko-KR" altLang="en-US" dirty="0" smtClean="0"/>
              <a:t>에너지</a:t>
            </a:r>
            <a:endParaRPr lang="ko-KR" altLang="en-US" dirty="0"/>
          </a:p>
        </p:txBody>
      </p:sp>
      <p:sp>
        <p:nvSpPr>
          <p:cNvPr id="9" name="타원 8"/>
          <p:cNvSpPr/>
          <p:nvPr/>
        </p:nvSpPr>
        <p:spPr>
          <a:xfrm>
            <a:off x="6500553" y="1907185"/>
            <a:ext cx="1579418" cy="814647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석유화학</a:t>
            </a:r>
            <a:endParaRPr lang="ko-KR" altLang="en-US" dirty="0"/>
          </a:p>
        </p:txBody>
      </p:sp>
      <p:sp>
        <p:nvSpPr>
          <p:cNvPr id="10" name="타원 9"/>
          <p:cNvSpPr/>
          <p:nvPr/>
        </p:nvSpPr>
        <p:spPr>
          <a:xfrm>
            <a:off x="6195753" y="3355570"/>
            <a:ext cx="1263534" cy="814647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인터넷</a:t>
            </a:r>
            <a:endParaRPr lang="ko-KR" altLang="en-US" dirty="0"/>
          </a:p>
        </p:txBody>
      </p:sp>
      <p:sp>
        <p:nvSpPr>
          <p:cNvPr id="11" name="타원 10"/>
          <p:cNvSpPr/>
          <p:nvPr/>
        </p:nvSpPr>
        <p:spPr>
          <a:xfrm>
            <a:off x="4114800" y="3762894"/>
            <a:ext cx="1263534" cy="814647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항공</a:t>
            </a:r>
            <a:endParaRPr lang="ko-KR" altLang="en-US" dirty="0"/>
          </a:p>
        </p:txBody>
      </p:sp>
      <p:sp>
        <p:nvSpPr>
          <p:cNvPr id="12" name="타원 11"/>
          <p:cNvSpPr/>
          <p:nvPr/>
        </p:nvSpPr>
        <p:spPr>
          <a:xfrm>
            <a:off x="6422966" y="4780984"/>
            <a:ext cx="1263534" cy="814647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자동차</a:t>
            </a:r>
            <a:endParaRPr lang="ko-KR" altLang="en-US" dirty="0"/>
          </a:p>
        </p:txBody>
      </p:sp>
      <p:sp>
        <p:nvSpPr>
          <p:cNvPr id="13" name="타원 12"/>
          <p:cNvSpPr/>
          <p:nvPr/>
        </p:nvSpPr>
        <p:spPr>
          <a:xfrm>
            <a:off x="784169" y="4914790"/>
            <a:ext cx="1263534" cy="81464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은행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rgbClr val="0070C0"/>
                </a:solidFill>
              </a:rPr>
              <a:t>1. </a:t>
            </a:r>
            <a:r>
              <a:rPr lang="ko-KR" altLang="en-US" sz="1400" b="1" dirty="0" smtClean="0">
                <a:solidFill>
                  <a:srgbClr val="0070C0"/>
                </a:solidFill>
              </a:rPr>
              <a:t>적정 주가</a:t>
            </a:r>
            <a:endParaRPr lang="ko-KR" altLang="en-US" sz="1400" b="1" dirty="0">
              <a:solidFill>
                <a:srgbClr val="0070C0"/>
              </a:solidFill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37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880844" y="1451295"/>
                <a:ext cx="4093828" cy="3745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b="1" dirty="0" smtClean="0"/>
                  <a:t>주가  </a:t>
                </a:r>
                <a:r>
                  <a:rPr lang="en-US" altLang="ko-KR" b="1" dirty="0" smtClean="0"/>
                  <a:t>=  </a:t>
                </a:r>
                <a:r>
                  <a:rPr lang="ko-KR" altLang="en-US" b="1" dirty="0" smtClean="0"/>
                  <a:t>이익  </a:t>
                </a:r>
                <a14:m>
                  <m:oMath xmlns:m="http://schemas.openxmlformats.org/officeDocument/2006/math">
                    <m:r>
                      <a:rPr lang="en-US" altLang="ko-KR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 </m:t>
                    </m:r>
                    <m:r>
                      <a:rPr lang="ko-KR" altLang="en-US" b="1" i="1">
                        <a:latin typeface="Cambria Math" panose="02040503050406030204" pitchFamily="18" charset="0"/>
                      </a:rPr>
                      <m:t>밸</m:t>
                    </m:r>
                  </m:oMath>
                </a14:m>
                <a:r>
                  <a:rPr lang="ko-KR" altLang="en-US" b="1" dirty="0" smtClean="0"/>
                  <a:t>류에이션</a:t>
                </a:r>
                <a:endParaRPr lang="ko-KR" altLang="en-US" b="1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844" y="1451295"/>
                <a:ext cx="4093828" cy="374526"/>
              </a:xfrm>
              <a:prstGeom prst="rect">
                <a:avLst/>
              </a:prstGeom>
              <a:blipFill>
                <a:blip r:embed="rId2"/>
                <a:stretch>
                  <a:fillRect l="-1190" t="-9677" b="-2419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880844" y="2139193"/>
            <a:ext cx="56206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이익이 높아질 기업</a:t>
            </a:r>
            <a:r>
              <a:rPr lang="en-US" altLang="ko-KR" dirty="0" smtClean="0"/>
              <a:t>?</a:t>
            </a:r>
          </a:p>
          <a:p>
            <a:endParaRPr lang="en-US" altLang="ko-KR" dirty="0"/>
          </a:p>
          <a:p>
            <a:r>
              <a:rPr lang="ko-KR" altLang="en-US" dirty="0" smtClean="0"/>
              <a:t>밸류에이션</a:t>
            </a:r>
            <a:r>
              <a:rPr lang="en-US" altLang="ko-KR" dirty="0" smtClean="0"/>
              <a:t>(PER)</a:t>
            </a:r>
            <a:r>
              <a:rPr lang="ko-KR" altLang="en-US" dirty="0" smtClean="0"/>
              <a:t>이 높아질 기업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880844" y="3447875"/>
            <a:ext cx="7365534" cy="26341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Tx/>
              <a:buChar char="-"/>
            </a:pPr>
            <a:r>
              <a:rPr lang="ko-KR" altLang="en-US" dirty="0" smtClean="0">
                <a:solidFill>
                  <a:schemeClr val="tx1"/>
                </a:solidFill>
              </a:rPr>
              <a:t>업종의 변화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marL="285750" indent="-285750" algn="ctr">
              <a:buFontTx/>
              <a:buChar char="-"/>
            </a:pPr>
            <a:r>
              <a:rPr lang="ko-KR" altLang="en-US" dirty="0" smtClean="0">
                <a:solidFill>
                  <a:schemeClr val="tx1"/>
                </a:solidFill>
              </a:rPr>
              <a:t>환경의 변화로 업종을 재발견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marL="285750" indent="-285750" algn="ctr">
              <a:buFontTx/>
              <a:buChar char="-"/>
            </a:pPr>
            <a:r>
              <a:rPr lang="ko-KR" altLang="en-US" dirty="0" smtClean="0">
                <a:solidFill>
                  <a:schemeClr val="tx1"/>
                </a:solidFill>
              </a:rPr>
              <a:t>기술의 발전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marL="285750" indent="-285750" algn="ctr">
              <a:buFontTx/>
              <a:buChar char="-"/>
            </a:pPr>
            <a:r>
              <a:rPr lang="ko-KR" altLang="en-US" dirty="0" smtClean="0">
                <a:solidFill>
                  <a:schemeClr val="tx1"/>
                </a:solidFill>
              </a:rPr>
              <a:t>경영자의 마인드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marL="285750" indent="-285750" algn="ctr">
              <a:buFontTx/>
              <a:buChar char="-"/>
            </a:pPr>
            <a:r>
              <a:rPr lang="ko-KR" altLang="en-US" dirty="0" smtClean="0">
                <a:solidFill>
                  <a:schemeClr val="tx1"/>
                </a:solidFill>
              </a:rPr>
              <a:t>매크로의 변화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등등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endParaRPr lang="en-US" altLang="ko-KR" dirty="0">
              <a:solidFill>
                <a:schemeClr val="tx1"/>
              </a:solidFill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지식 </a:t>
            </a:r>
            <a:r>
              <a:rPr lang="en-US" altLang="ko-KR" dirty="0" smtClean="0">
                <a:solidFill>
                  <a:schemeClr val="tx1"/>
                </a:solidFill>
              </a:rPr>
              <a:t>+ </a:t>
            </a:r>
            <a:r>
              <a:rPr lang="ko-KR" altLang="en-US" dirty="0" smtClean="0">
                <a:solidFill>
                  <a:schemeClr val="tx1"/>
                </a:solidFill>
              </a:rPr>
              <a:t>직관 </a:t>
            </a:r>
            <a:r>
              <a:rPr lang="en-US" altLang="ko-KR" dirty="0" smtClean="0">
                <a:solidFill>
                  <a:schemeClr val="tx1"/>
                </a:solidFill>
              </a:rPr>
              <a:t>+ </a:t>
            </a:r>
            <a:r>
              <a:rPr lang="ko-KR" altLang="en-US" dirty="0" smtClean="0">
                <a:solidFill>
                  <a:schemeClr val="tx1"/>
                </a:solidFill>
              </a:rPr>
              <a:t>감각 </a:t>
            </a:r>
            <a:r>
              <a:rPr lang="en-US" altLang="ko-KR" dirty="0" smtClean="0">
                <a:solidFill>
                  <a:schemeClr val="tx1"/>
                </a:solidFill>
              </a:rPr>
              <a:t>+ …..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rgbClr val="0070C0"/>
                </a:solidFill>
              </a:rPr>
              <a:t>1. </a:t>
            </a:r>
            <a:r>
              <a:rPr lang="ko-KR" altLang="en-US" sz="1400" b="1" dirty="0" smtClean="0">
                <a:solidFill>
                  <a:srgbClr val="0070C0"/>
                </a:solidFill>
              </a:rPr>
              <a:t>적정 주가</a:t>
            </a:r>
            <a:endParaRPr lang="ko-KR" altLang="en-US" sz="1400" b="1" dirty="0">
              <a:solidFill>
                <a:srgbClr val="0070C0"/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53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91" y="1421597"/>
            <a:ext cx="8876500" cy="40697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rgbClr val="0070C0"/>
                </a:solidFill>
              </a:rPr>
              <a:t>1. </a:t>
            </a:r>
            <a:r>
              <a:rPr lang="ko-KR" altLang="en-US" sz="1400" b="1" dirty="0" smtClean="0">
                <a:solidFill>
                  <a:srgbClr val="0070C0"/>
                </a:solidFill>
              </a:rPr>
              <a:t>적정 주가</a:t>
            </a:r>
            <a:endParaRPr lang="ko-KR" altLang="en-US" sz="1400" b="1" dirty="0">
              <a:solidFill>
                <a:srgbClr val="0070C0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84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67" y="1591086"/>
            <a:ext cx="8881533" cy="4072055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914400" y="3573710"/>
            <a:ext cx="3204594" cy="1023457"/>
          </a:xfrm>
          <a:prstGeom prst="rect">
            <a:avLst/>
          </a:prstGeom>
          <a:noFill/>
          <a:ln w="254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rgbClr val="0070C0"/>
                </a:solidFill>
              </a:rPr>
              <a:t>1. </a:t>
            </a:r>
            <a:r>
              <a:rPr lang="ko-KR" altLang="en-US" sz="1400" b="1" dirty="0" smtClean="0">
                <a:solidFill>
                  <a:srgbClr val="0070C0"/>
                </a:solidFill>
              </a:rPr>
              <a:t>적정 주가</a:t>
            </a:r>
            <a:endParaRPr lang="ko-KR" altLang="en-US" sz="1400" b="1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0" y="1055716"/>
            <a:ext cx="4846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작년 영업이익 </a:t>
            </a:r>
            <a:r>
              <a:rPr lang="en-US" altLang="ko-KR" dirty="0" smtClean="0"/>
              <a:t>2</a:t>
            </a:r>
            <a:r>
              <a:rPr lang="ko-KR" altLang="en-US" dirty="0" smtClean="0"/>
              <a:t>조</a:t>
            </a:r>
            <a:r>
              <a:rPr lang="en-US" altLang="ko-KR" dirty="0" smtClean="0"/>
              <a:t>, </a:t>
            </a:r>
            <a:r>
              <a:rPr lang="ko-KR" altLang="en-US" dirty="0" smtClean="0"/>
              <a:t>현재 시가총액 </a:t>
            </a:r>
            <a:r>
              <a:rPr lang="en-US" altLang="ko-KR" dirty="0" smtClean="0"/>
              <a:t>870</a:t>
            </a:r>
            <a:r>
              <a:rPr lang="ko-KR" altLang="en-US" dirty="0" smtClean="0"/>
              <a:t>조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75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3578" y="1221971"/>
            <a:ext cx="6866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저는 초보자라</a:t>
            </a:r>
            <a:r>
              <a:rPr lang="en-US" altLang="ko-KR" dirty="0" smtClean="0"/>
              <a:t>…</a:t>
            </a:r>
          </a:p>
          <a:p>
            <a:r>
              <a:rPr lang="ko-KR" altLang="en-US" dirty="0" smtClean="0"/>
              <a:t>아무것도 몰라요</a:t>
            </a:r>
            <a:r>
              <a:rPr lang="en-US" altLang="ko-KR" dirty="0" smtClean="0"/>
              <a:t>..</a:t>
            </a:r>
            <a:r>
              <a:rPr lang="ko-KR" altLang="en-US" dirty="0" err="1" smtClean="0"/>
              <a:t>ㅜㅜ</a:t>
            </a:r>
            <a:r>
              <a:rPr lang="ko-KR" altLang="en-US" dirty="0" smtClean="0"/>
              <a:t>    전문가에게 맡겨서 투자할 수 있나요</a:t>
            </a:r>
            <a:r>
              <a:rPr lang="en-US" altLang="ko-KR" dirty="0" smtClean="0"/>
              <a:t>??</a:t>
            </a:r>
            <a:endParaRPr lang="ko-KR" altLang="en-US" dirty="0"/>
          </a:p>
        </p:txBody>
      </p:sp>
      <p:sp>
        <p:nvSpPr>
          <p:cNvPr id="3" name="타원 2"/>
          <p:cNvSpPr/>
          <p:nvPr/>
        </p:nvSpPr>
        <p:spPr>
          <a:xfrm>
            <a:off x="889462" y="2768138"/>
            <a:ext cx="972589" cy="93933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smtClean="0"/>
              <a:t>고객</a:t>
            </a:r>
            <a:endParaRPr lang="ko-KR" altLang="en-US" b="1"/>
          </a:p>
        </p:txBody>
      </p:sp>
      <p:pic>
        <p:nvPicPr>
          <p:cNvPr id="6" name="Picture 9" descr="j0417694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4798" y="2222659"/>
            <a:ext cx="917575" cy="1681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366655" y="3903821"/>
            <a:ext cx="18204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/>
              <a:t>판매사</a:t>
            </a:r>
            <a:endParaRPr lang="en-US" altLang="ko-KR" dirty="0" smtClean="0"/>
          </a:p>
          <a:p>
            <a:r>
              <a:rPr lang="en-US" altLang="ko-KR" dirty="0"/>
              <a:t>(</a:t>
            </a:r>
            <a:r>
              <a:rPr lang="ko-KR" altLang="en-US" dirty="0" smtClean="0"/>
              <a:t>은행</a:t>
            </a:r>
            <a:r>
              <a:rPr lang="en-US" altLang="ko-KR" dirty="0" smtClean="0"/>
              <a:t>, </a:t>
            </a:r>
            <a:r>
              <a:rPr lang="ko-KR" altLang="en-US" dirty="0" smtClean="0"/>
              <a:t>증권회사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pic>
        <p:nvPicPr>
          <p:cNvPr id="10" name="Picture 15" descr="j041767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966" y="2277760"/>
            <a:ext cx="1346200" cy="165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325121" y="3903821"/>
            <a:ext cx="23201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/>
              <a:t>운용사</a:t>
            </a:r>
            <a:endParaRPr lang="en-US" altLang="ko-KR" dirty="0" smtClean="0"/>
          </a:p>
          <a:p>
            <a:r>
              <a:rPr lang="en-US" altLang="ko-KR" dirty="0" smtClean="0"/>
              <a:t>(XX</a:t>
            </a:r>
            <a:r>
              <a:rPr lang="ko-KR" altLang="en-US" dirty="0" smtClean="0"/>
              <a:t>펀드</a:t>
            </a:r>
            <a:r>
              <a:rPr lang="en-US" altLang="ko-KR" dirty="0" smtClean="0"/>
              <a:t>- </a:t>
            </a:r>
            <a:r>
              <a:rPr lang="ko-KR" altLang="en-US" dirty="0" smtClean="0"/>
              <a:t>펀드매니저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7" name="오른쪽 화살표 6"/>
          <p:cNvSpPr/>
          <p:nvPr/>
        </p:nvSpPr>
        <p:spPr>
          <a:xfrm>
            <a:off x="2443942" y="2867891"/>
            <a:ext cx="432262" cy="9144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오른쪽 화살표 11"/>
          <p:cNvSpPr/>
          <p:nvPr/>
        </p:nvSpPr>
        <p:spPr>
          <a:xfrm>
            <a:off x="5684261" y="2867891"/>
            <a:ext cx="432262" cy="9144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2809702" y="4781880"/>
            <a:ext cx="3157192" cy="86452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/>
              <a:t>수익</a:t>
            </a:r>
            <a:r>
              <a:rPr lang="en-US" altLang="ko-KR" b="1" dirty="0" smtClean="0"/>
              <a:t>or</a:t>
            </a:r>
            <a:r>
              <a:rPr lang="ko-KR" altLang="en-US" b="1" dirty="0" smtClean="0"/>
              <a:t>손실</a:t>
            </a:r>
            <a:endParaRPr lang="en-US" altLang="ko-KR" b="1" dirty="0" smtClean="0"/>
          </a:p>
          <a:p>
            <a:pPr algn="ctr"/>
            <a:r>
              <a:rPr lang="ko-KR" altLang="en-US" b="1" dirty="0" smtClean="0"/>
              <a:t>투자자에게 귀속</a:t>
            </a:r>
            <a:endParaRPr lang="ko-KR" alt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ko-KR" altLang="en-US" sz="1400" b="1" dirty="0" smtClean="0">
                <a:solidFill>
                  <a:schemeClr val="accent6">
                    <a:lumMod val="75000"/>
                  </a:schemeClr>
                </a:solidFill>
              </a:rPr>
              <a:t>펀드 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&amp; ETF</a:t>
            </a:r>
            <a:endParaRPr lang="ko-KR" altLang="en-U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08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3331" y="1313411"/>
            <a:ext cx="507076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주식형 펀드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혼합형 펀드</a:t>
            </a:r>
            <a:r>
              <a:rPr lang="en-US" altLang="ko-KR" dirty="0" smtClean="0"/>
              <a:t>- </a:t>
            </a:r>
            <a:r>
              <a:rPr lang="ko-KR" altLang="en-US" dirty="0" smtClean="0"/>
              <a:t>주식혼합형</a:t>
            </a:r>
            <a:r>
              <a:rPr lang="en-US" altLang="ko-KR" dirty="0" smtClean="0"/>
              <a:t>, </a:t>
            </a:r>
            <a:r>
              <a:rPr lang="ko-KR" altLang="en-US" dirty="0" smtClean="0"/>
              <a:t>채권혼합형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채권형 펀드</a:t>
            </a:r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주식형펀드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국내주식형</a:t>
            </a:r>
            <a:r>
              <a:rPr lang="en-US" altLang="ko-KR" dirty="0" smtClean="0"/>
              <a:t>, </a:t>
            </a:r>
            <a:r>
              <a:rPr lang="ko-KR" altLang="en-US" dirty="0" smtClean="0"/>
              <a:t>미국</a:t>
            </a:r>
            <a:r>
              <a:rPr lang="en-US" altLang="ko-KR" dirty="0" smtClean="0"/>
              <a:t>, </a:t>
            </a:r>
            <a:r>
              <a:rPr lang="ko-KR" altLang="en-US" dirty="0" smtClean="0"/>
              <a:t>중국</a:t>
            </a:r>
            <a:r>
              <a:rPr lang="en-US" altLang="ko-KR" dirty="0" smtClean="0"/>
              <a:t>, </a:t>
            </a:r>
            <a:r>
              <a:rPr lang="ko-KR" altLang="en-US" dirty="0" smtClean="0"/>
              <a:t>선진국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신흥국</a:t>
            </a:r>
            <a:r>
              <a:rPr lang="en-US" altLang="ko-KR" dirty="0" smtClean="0"/>
              <a:t>, </a:t>
            </a:r>
            <a:r>
              <a:rPr lang="ko-KR" altLang="en-US" dirty="0" smtClean="0"/>
              <a:t>글로벌</a:t>
            </a:r>
            <a:endParaRPr lang="en-US" altLang="ko-KR" dirty="0" smtClean="0"/>
          </a:p>
          <a:p>
            <a:r>
              <a:rPr lang="ko-KR" altLang="en-US" dirty="0" err="1" smtClean="0"/>
              <a:t>가치주</a:t>
            </a:r>
            <a:r>
              <a:rPr lang="en-US" altLang="ko-KR" dirty="0" smtClean="0"/>
              <a:t>, </a:t>
            </a:r>
            <a:r>
              <a:rPr lang="ko-KR" altLang="en-US" dirty="0" smtClean="0"/>
              <a:t>성장주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배당 </a:t>
            </a:r>
            <a:r>
              <a:rPr lang="ko-KR" altLang="en-US" dirty="0" err="1" smtClean="0"/>
              <a:t>인컴</a:t>
            </a:r>
            <a:r>
              <a:rPr lang="en-US" altLang="ko-KR" dirty="0" smtClean="0"/>
              <a:t>……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912" y="1213311"/>
            <a:ext cx="3743325" cy="24955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58742" y="515389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ko-KR" altLang="en-US" sz="1400" b="1" dirty="0" smtClean="0">
                <a:solidFill>
                  <a:schemeClr val="accent6">
                    <a:lumMod val="75000"/>
                  </a:schemeClr>
                </a:solidFill>
              </a:rPr>
              <a:t>펀드 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&amp; ETF</a:t>
            </a:r>
            <a:endParaRPr lang="ko-KR" altLang="en-U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17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그룹 24"/>
          <p:cNvGrpSpPr/>
          <p:nvPr/>
        </p:nvGrpSpPr>
        <p:grpSpPr>
          <a:xfrm>
            <a:off x="349135" y="2715575"/>
            <a:ext cx="5677592" cy="3228522"/>
            <a:chOff x="349135" y="2715575"/>
            <a:chExt cx="5677592" cy="3228522"/>
          </a:xfrm>
        </p:grpSpPr>
        <p:grpSp>
          <p:nvGrpSpPr>
            <p:cNvPr id="13" name="그룹 12"/>
            <p:cNvGrpSpPr/>
            <p:nvPr/>
          </p:nvGrpSpPr>
          <p:grpSpPr>
            <a:xfrm>
              <a:off x="1439979" y="2715575"/>
              <a:ext cx="4586748" cy="3228522"/>
              <a:chOff x="1523107" y="2308252"/>
              <a:chExt cx="4586748" cy="3228522"/>
            </a:xfrm>
          </p:grpSpPr>
          <p:cxnSp>
            <p:nvCxnSpPr>
              <p:cNvPr id="3" name="직선 연결선 2"/>
              <p:cNvCxnSpPr/>
              <p:nvPr/>
            </p:nvCxnSpPr>
            <p:spPr>
              <a:xfrm>
                <a:off x="1546167" y="2660073"/>
                <a:ext cx="40546" cy="244394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직선 연결선 3"/>
              <p:cNvCxnSpPr/>
              <p:nvPr/>
            </p:nvCxnSpPr>
            <p:spPr>
              <a:xfrm>
                <a:off x="1546167" y="3906982"/>
                <a:ext cx="4563688" cy="0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원호 7"/>
              <p:cNvSpPr/>
              <p:nvPr/>
            </p:nvSpPr>
            <p:spPr>
              <a:xfrm rot="16379899">
                <a:off x="1103191" y="3481854"/>
                <a:ext cx="2474836" cy="1635003"/>
              </a:xfrm>
              <a:prstGeom prst="arc">
                <a:avLst>
                  <a:gd name="adj1" fmla="val 17456861"/>
                  <a:gd name="adj2" fmla="val 3771189"/>
                </a:avLst>
              </a:prstGeom>
              <a:ln w="158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" name="원호 8"/>
              <p:cNvSpPr/>
              <p:nvPr/>
            </p:nvSpPr>
            <p:spPr>
              <a:xfrm rot="5400000">
                <a:off x="2677068" y="2728168"/>
                <a:ext cx="2474836" cy="1635003"/>
              </a:xfrm>
              <a:prstGeom prst="arc">
                <a:avLst>
                  <a:gd name="adj1" fmla="val 17456861"/>
                  <a:gd name="adj2" fmla="val 3771189"/>
                </a:avLst>
              </a:prstGeom>
              <a:ln w="158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349135" y="4104701"/>
              <a:ext cx="10771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1,000</a:t>
              </a:r>
              <a:r>
                <a:rPr lang="ko-KR" altLang="en-US" dirty="0" smtClean="0"/>
                <a:t>원</a:t>
              </a:r>
              <a:endParaRPr lang="ko-KR" alt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50903" y="3243527"/>
              <a:ext cx="10771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/>
                <a:t>1,500</a:t>
              </a:r>
              <a:r>
                <a:rPr lang="ko-KR" altLang="en-US" dirty="0" smtClean="0"/>
                <a:t>원</a:t>
              </a:r>
              <a:endParaRPr lang="ko-KR" alt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17158" y="4965875"/>
              <a:ext cx="10771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/>
                <a:t>5</a:t>
              </a:r>
              <a:r>
                <a:rPr lang="en-US" altLang="ko-KR" dirty="0" smtClean="0"/>
                <a:t>00</a:t>
              </a:r>
              <a:r>
                <a:rPr lang="ko-KR" altLang="en-US" dirty="0" smtClean="0"/>
                <a:t>원</a:t>
              </a:r>
              <a:endParaRPr lang="ko-KR" alt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049847" y="3243527"/>
              <a:ext cx="8899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>
                  <a:solidFill>
                    <a:schemeClr val="accent5"/>
                  </a:solidFill>
                </a:rPr>
                <a:t>6.66g</a:t>
              </a:r>
              <a:endParaRPr lang="ko-KR" altLang="en-US" dirty="0">
                <a:solidFill>
                  <a:schemeClr val="accent5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508626" y="3960657"/>
              <a:ext cx="8899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>
                  <a:solidFill>
                    <a:schemeClr val="accent5"/>
                  </a:solidFill>
                </a:rPr>
                <a:t>10g</a:t>
              </a:r>
              <a:endParaRPr lang="ko-KR" altLang="en-US" dirty="0">
                <a:solidFill>
                  <a:schemeClr val="accent5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936521" y="3960657"/>
              <a:ext cx="8899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>
                  <a:solidFill>
                    <a:schemeClr val="accent5"/>
                  </a:solidFill>
                </a:rPr>
                <a:t>10g</a:t>
              </a:r>
              <a:endParaRPr lang="ko-KR" altLang="en-US" dirty="0">
                <a:solidFill>
                  <a:schemeClr val="accent5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684851" y="5142006"/>
              <a:ext cx="8899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accent5"/>
                  </a:solidFill>
                </a:rPr>
                <a:t>2</a:t>
              </a:r>
              <a:r>
                <a:rPr lang="en-US" altLang="ko-KR" dirty="0" smtClean="0">
                  <a:solidFill>
                    <a:schemeClr val="accent5"/>
                  </a:solidFill>
                </a:rPr>
                <a:t>0g</a:t>
              </a:r>
              <a:endParaRPr lang="ko-KR" altLang="en-US" dirty="0">
                <a:solidFill>
                  <a:schemeClr val="accent5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564898" y="3913509"/>
              <a:ext cx="8899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>
                  <a:solidFill>
                    <a:schemeClr val="accent5"/>
                  </a:solidFill>
                </a:rPr>
                <a:t>10g</a:t>
              </a:r>
              <a:endParaRPr lang="ko-KR" altLang="en-US" dirty="0">
                <a:solidFill>
                  <a:schemeClr val="accent5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08626" y="4325478"/>
              <a:ext cx="8899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 smtClean="0">
                  <a:solidFill>
                    <a:schemeClr val="accent6"/>
                  </a:solidFill>
                </a:rPr>
                <a:t>50g</a:t>
              </a:r>
              <a:endParaRPr lang="ko-KR" altLang="en-US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226233" y="4728746"/>
            <a:ext cx="26349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적립식 </a:t>
            </a:r>
            <a:r>
              <a:rPr lang="en-US" altLang="ko-KR" dirty="0" smtClean="0"/>
              <a:t>: 56.66g</a:t>
            </a:r>
          </a:p>
          <a:p>
            <a:endParaRPr lang="en-US" altLang="ko-KR" dirty="0"/>
          </a:p>
          <a:p>
            <a:r>
              <a:rPr lang="ko-KR" altLang="en-US" dirty="0" err="1" smtClean="0"/>
              <a:t>거치식</a:t>
            </a:r>
            <a:r>
              <a:rPr lang="ko-KR" altLang="en-US" dirty="0" smtClean="0"/>
              <a:t> </a:t>
            </a:r>
            <a:r>
              <a:rPr lang="en-US" altLang="ko-KR" dirty="0" smtClean="0"/>
              <a:t>: 50g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76373" y="1773018"/>
            <a:ext cx="41646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금</a:t>
            </a:r>
            <a:r>
              <a:rPr lang="en-US" altLang="ko-KR" b="1" dirty="0" smtClean="0"/>
              <a:t>(GOLD)</a:t>
            </a:r>
            <a:r>
              <a:rPr lang="ko-KR" altLang="en-US" b="1" dirty="0" smtClean="0"/>
              <a:t>에 </a:t>
            </a:r>
            <a:r>
              <a:rPr lang="en-US" altLang="ko-KR" b="1" dirty="0" smtClean="0"/>
              <a:t>5</a:t>
            </a:r>
            <a:r>
              <a:rPr lang="ko-KR" altLang="en-US" b="1" dirty="0" smtClean="0"/>
              <a:t>만원을 투자한다면</a:t>
            </a:r>
            <a:r>
              <a:rPr lang="en-US" altLang="ko-KR" b="1" dirty="0" smtClean="0"/>
              <a:t>?</a:t>
            </a:r>
          </a:p>
          <a:p>
            <a:pPr marL="285750" indent="-285750">
              <a:buFontTx/>
              <a:buChar char="-"/>
            </a:pPr>
            <a:r>
              <a:rPr lang="en-US" altLang="ko-KR" b="1" dirty="0" smtClean="0"/>
              <a:t>5</a:t>
            </a:r>
            <a:r>
              <a:rPr lang="ko-KR" altLang="en-US" b="1" dirty="0" smtClean="0"/>
              <a:t>번 나눠서 투자한다</a:t>
            </a:r>
            <a:endParaRPr lang="en-US" altLang="ko-KR" b="1" dirty="0" smtClean="0"/>
          </a:p>
          <a:p>
            <a:pPr marL="285750" indent="-285750">
              <a:buFontTx/>
              <a:buChar char="-"/>
            </a:pPr>
            <a:r>
              <a:rPr lang="ko-KR" altLang="en-US" b="1" smtClean="0"/>
              <a:t>한번에 투자한다</a:t>
            </a:r>
            <a:endParaRPr lang="en-US" altLang="ko-KR" b="1" dirty="0" smtClean="0"/>
          </a:p>
        </p:txBody>
      </p:sp>
      <p:sp>
        <p:nvSpPr>
          <p:cNvPr id="26" name="직사각형 25"/>
          <p:cNvSpPr/>
          <p:nvPr/>
        </p:nvSpPr>
        <p:spPr>
          <a:xfrm>
            <a:off x="723207" y="1060399"/>
            <a:ext cx="4522124" cy="5122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코스트 에버리지 효과</a:t>
            </a:r>
            <a:endParaRPr lang="ko-KR" altLang="en-US" dirty="0"/>
          </a:p>
        </p:txBody>
      </p:sp>
      <p:pic>
        <p:nvPicPr>
          <p:cNvPr id="27" name="Picture 12" descr="j0416124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512" y="1684364"/>
            <a:ext cx="1685925" cy="165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ko-KR" altLang="en-US" sz="1400" b="1" dirty="0" smtClean="0">
                <a:solidFill>
                  <a:schemeClr val="accent6">
                    <a:lumMod val="75000"/>
                  </a:schemeClr>
                </a:solidFill>
              </a:rPr>
              <a:t>펀드 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&amp; ETF</a:t>
            </a:r>
            <a:endParaRPr lang="ko-KR" altLang="en-U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57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634539" y="1446415"/>
            <a:ext cx="2183476" cy="1762298"/>
            <a:chOff x="634539" y="1446415"/>
            <a:chExt cx="2183476" cy="1762298"/>
          </a:xfrm>
        </p:grpSpPr>
        <p:cxnSp>
          <p:nvCxnSpPr>
            <p:cNvPr id="3" name="직선 연결선 2"/>
            <p:cNvCxnSpPr/>
            <p:nvPr/>
          </p:nvCxnSpPr>
          <p:spPr>
            <a:xfrm>
              <a:off x="806335" y="1446415"/>
              <a:ext cx="0" cy="176229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직선 연결선 3"/>
            <p:cNvCxnSpPr/>
            <p:nvPr/>
          </p:nvCxnSpPr>
          <p:spPr>
            <a:xfrm flipH="1">
              <a:off x="634539" y="3009207"/>
              <a:ext cx="2183476" cy="277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구부러진 연결선 7"/>
            <p:cNvCxnSpPr/>
            <p:nvPr/>
          </p:nvCxnSpPr>
          <p:spPr>
            <a:xfrm flipV="1">
              <a:off x="881149" y="1504604"/>
              <a:ext cx="1837113" cy="1396540"/>
            </a:xfrm>
            <a:prstGeom prst="curvedConnector3">
              <a:avLst>
                <a:gd name="adj1" fmla="val 10181"/>
              </a:avLst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그룹 12"/>
          <p:cNvGrpSpPr/>
          <p:nvPr/>
        </p:nvGrpSpPr>
        <p:grpSpPr>
          <a:xfrm>
            <a:off x="4228408" y="1446415"/>
            <a:ext cx="2183476" cy="1762298"/>
            <a:chOff x="634539" y="1446415"/>
            <a:chExt cx="2183476" cy="1762298"/>
          </a:xfrm>
        </p:grpSpPr>
        <p:cxnSp>
          <p:nvCxnSpPr>
            <p:cNvPr id="14" name="직선 연결선 13"/>
            <p:cNvCxnSpPr/>
            <p:nvPr/>
          </p:nvCxnSpPr>
          <p:spPr>
            <a:xfrm>
              <a:off x="806335" y="1446415"/>
              <a:ext cx="0" cy="176229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/>
          </p:nvCxnSpPr>
          <p:spPr>
            <a:xfrm flipH="1">
              <a:off x="634539" y="3009207"/>
              <a:ext cx="2183476" cy="277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구부러진 연결선 15"/>
            <p:cNvCxnSpPr/>
            <p:nvPr/>
          </p:nvCxnSpPr>
          <p:spPr>
            <a:xfrm flipV="1">
              <a:off x="881149" y="1504604"/>
              <a:ext cx="1837113" cy="1396540"/>
            </a:xfrm>
            <a:prstGeom prst="curvedConnector3">
              <a:avLst>
                <a:gd name="adj1" fmla="val 57239"/>
              </a:avLst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그룹 17"/>
          <p:cNvGrpSpPr/>
          <p:nvPr/>
        </p:nvGrpSpPr>
        <p:grpSpPr>
          <a:xfrm>
            <a:off x="649779" y="3826626"/>
            <a:ext cx="2183476" cy="1762298"/>
            <a:chOff x="634539" y="1446415"/>
            <a:chExt cx="2183476" cy="1762298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806335" y="1446415"/>
              <a:ext cx="0" cy="176229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 flipH="1">
              <a:off x="634539" y="3009207"/>
              <a:ext cx="2183476" cy="277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그룹 35"/>
          <p:cNvGrpSpPr/>
          <p:nvPr/>
        </p:nvGrpSpPr>
        <p:grpSpPr>
          <a:xfrm>
            <a:off x="4228408" y="3823855"/>
            <a:ext cx="2463337" cy="2036620"/>
            <a:chOff x="4228408" y="3823855"/>
            <a:chExt cx="2463337" cy="2036620"/>
          </a:xfrm>
        </p:grpSpPr>
        <p:grpSp>
          <p:nvGrpSpPr>
            <p:cNvPr id="23" name="그룹 22"/>
            <p:cNvGrpSpPr/>
            <p:nvPr/>
          </p:nvGrpSpPr>
          <p:grpSpPr>
            <a:xfrm>
              <a:off x="4228408" y="3823855"/>
              <a:ext cx="2183476" cy="1762298"/>
              <a:chOff x="634539" y="1446415"/>
              <a:chExt cx="2183476" cy="1762298"/>
            </a:xfrm>
          </p:grpSpPr>
          <p:cxnSp>
            <p:nvCxnSpPr>
              <p:cNvPr id="24" name="직선 연결선 23"/>
              <p:cNvCxnSpPr/>
              <p:nvPr/>
            </p:nvCxnSpPr>
            <p:spPr>
              <a:xfrm>
                <a:off x="806335" y="1446415"/>
                <a:ext cx="0" cy="176229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직선 연결선 24"/>
              <p:cNvCxnSpPr/>
              <p:nvPr/>
            </p:nvCxnSpPr>
            <p:spPr>
              <a:xfrm flipH="1">
                <a:off x="634539" y="3009207"/>
                <a:ext cx="2183476" cy="277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0" name="구부러진 연결선 29"/>
            <p:cNvCxnSpPr/>
            <p:nvPr/>
          </p:nvCxnSpPr>
          <p:spPr>
            <a:xfrm>
              <a:off x="4475018" y="5386647"/>
              <a:ext cx="1019695" cy="473826"/>
            </a:xfrm>
            <a:prstGeom prst="curvedConnector3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구부러진 연결선 31"/>
            <p:cNvCxnSpPr/>
            <p:nvPr/>
          </p:nvCxnSpPr>
          <p:spPr>
            <a:xfrm rot="5400000" flipH="1" flipV="1">
              <a:off x="5105400" y="4274130"/>
              <a:ext cx="1975660" cy="1197030"/>
            </a:xfrm>
            <a:prstGeom prst="curvedConnector3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4" name="구부러진 연결선 43"/>
          <p:cNvCxnSpPr/>
          <p:nvPr/>
        </p:nvCxnSpPr>
        <p:spPr>
          <a:xfrm flipV="1">
            <a:off x="861060" y="3884815"/>
            <a:ext cx="1837113" cy="1396540"/>
          </a:xfrm>
          <a:prstGeom prst="curvedConnector3">
            <a:avLst>
              <a:gd name="adj1" fmla="val 83484"/>
            </a:avLst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07571" y="1122218"/>
            <a:ext cx="407324" cy="382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1.</a:t>
            </a:r>
            <a:endParaRPr lang="ko-KR" alt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893127" y="1122218"/>
            <a:ext cx="407324" cy="382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2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39438" y="3499658"/>
            <a:ext cx="407324" cy="382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3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3992880" y="3499658"/>
            <a:ext cx="407324" cy="382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4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pic>
        <p:nvPicPr>
          <p:cNvPr id="27" name="Picture 4" descr="j0416146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022" y="2330364"/>
            <a:ext cx="1562100" cy="1360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3523" y="388912"/>
            <a:ext cx="3713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타이밍을 이기는 방법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분할 매수</a:t>
            </a:r>
            <a:endParaRPr lang="ko-KR" alt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ko-KR" altLang="en-US" sz="1400" b="1" dirty="0" smtClean="0">
                <a:solidFill>
                  <a:schemeClr val="accent6">
                    <a:lumMod val="75000"/>
                  </a:schemeClr>
                </a:solidFill>
              </a:rPr>
              <a:t>펀드 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&amp; ETF</a:t>
            </a:r>
            <a:endParaRPr lang="ko-KR" altLang="en-U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68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69593"/>
            <a:ext cx="9060873" cy="4460967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515389" y="1155469"/>
            <a:ext cx="2676698" cy="3823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KOSPI 20</a:t>
            </a:r>
            <a:r>
              <a:rPr lang="ko-KR" altLang="en-US" dirty="0" smtClean="0"/>
              <a:t>년 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499658" y="1291634"/>
            <a:ext cx="18121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&lt;20210830</a:t>
            </a:r>
            <a:r>
              <a:rPr lang="ko-KR" altLang="en-US" sz="1000" dirty="0" smtClean="0"/>
              <a:t>기준</a:t>
            </a:r>
            <a:r>
              <a:rPr lang="en-US" altLang="ko-KR" sz="1000" dirty="0" smtClean="0"/>
              <a:t>&gt;</a:t>
            </a:r>
            <a:endParaRPr lang="ko-KR" altLang="en-US" sz="1000" dirty="0"/>
          </a:p>
        </p:txBody>
      </p:sp>
      <p:sp>
        <p:nvSpPr>
          <p:cNvPr id="5" name="아래쪽 화살표 4"/>
          <p:cNvSpPr/>
          <p:nvPr/>
        </p:nvSpPr>
        <p:spPr>
          <a:xfrm>
            <a:off x="3250810" y="3380763"/>
            <a:ext cx="213843" cy="461395"/>
          </a:xfrm>
          <a:prstGeom prst="downArrow">
            <a:avLst>
              <a:gd name="adj1" fmla="val 22873"/>
              <a:gd name="adj2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아래쪽 화살표 5"/>
          <p:cNvSpPr/>
          <p:nvPr/>
        </p:nvSpPr>
        <p:spPr>
          <a:xfrm>
            <a:off x="4197011" y="3414319"/>
            <a:ext cx="213843" cy="461395"/>
          </a:xfrm>
          <a:prstGeom prst="downArrow">
            <a:avLst>
              <a:gd name="adj1" fmla="val 22873"/>
              <a:gd name="adj2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아래쪽 화살표 6"/>
          <p:cNvSpPr/>
          <p:nvPr/>
        </p:nvSpPr>
        <p:spPr>
          <a:xfrm>
            <a:off x="3789104" y="2799125"/>
            <a:ext cx="213843" cy="461395"/>
          </a:xfrm>
          <a:prstGeom prst="downArrow">
            <a:avLst>
              <a:gd name="adj1" fmla="val 22873"/>
              <a:gd name="adj2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아래쪽 화살표 7"/>
          <p:cNvSpPr/>
          <p:nvPr/>
        </p:nvSpPr>
        <p:spPr>
          <a:xfrm>
            <a:off x="5097990" y="2919368"/>
            <a:ext cx="213843" cy="461395"/>
          </a:xfrm>
          <a:prstGeom prst="downArrow">
            <a:avLst>
              <a:gd name="adj1" fmla="val 22873"/>
              <a:gd name="adj2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아래쪽 화살표 8"/>
          <p:cNvSpPr/>
          <p:nvPr/>
        </p:nvSpPr>
        <p:spPr>
          <a:xfrm>
            <a:off x="7329258" y="2688670"/>
            <a:ext cx="213843" cy="461395"/>
          </a:xfrm>
          <a:prstGeom prst="downArrow">
            <a:avLst>
              <a:gd name="adj1" fmla="val 22873"/>
              <a:gd name="adj2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아래쪽 화살표 9"/>
          <p:cNvSpPr/>
          <p:nvPr/>
        </p:nvSpPr>
        <p:spPr>
          <a:xfrm>
            <a:off x="7857764" y="2799124"/>
            <a:ext cx="213843" cy="461395"/>
          </a:xfrm>
          <a:prstGeom prst="downArrow">
            <a:avLst>
              <a:gd name="adj1" fmla="val 22873"/>
              <a:gd name="adj2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ko-KR" altLang="en-US" sz="1400" b="1" dirty="0" smtClean="0">
                <a:solidFill>
                  <a:schemeClr val="accent6">
                    <a:lumMod val="75000"/>
                  </a:schemeClr>
                </a:solidFill>
              </a:rPr>
              <a:t>펀드 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&amp; ETF</a:t>
            </a:r>
            <a:endParaRPr lang="ko-KR" altLang="en-U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97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0733"/>
            <a:ext cx="9144000" cy="4558625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290945" y="1155469"/>
            <a:ext cx="2901142" cy="3823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미국 </a:t>
            </a:r>
            <a:r>
              <a:rPr lang="en-US" altLang="ko-KR" dirty="0" smtClean="0"/>
              <a:t>S&amp;P500</a:t>
            </a:r>
            <a:r>
              <a:rPr lang="ko-KR" altLang="en-US" dirty="0" smtClean="0"/>
              <a:t>지수</a:t>
            </a:r>
            <a:r>
              <a:rPr lang="en-US" altLang="ko-KR" dirty="0" smtClean="0"/>
              <a:t> 20</a:t>
            </a:r>
            <a:r>
              <a:rPr lang="ko-KR" altLang="en-US" dirty="0" smtClean="0"/>
              <a:t>년 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499658" y="1291634"/>
            <a:ext cx="18121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 smtClean="0"/>
              <a:t>&lt;20210829</a:t>
            </a:r>
            <a:r>
              <a:rPr lang="ko-KR" altLang="en-US" sz="1000" dirty="0" smtClean="0"/>
              <a:t>기준</a:t>
            </a:r>
            <a:r>
              <a:rPr lang="en-US" altLang="ko-KR" sz="1000" dirty="0" smtClean="0"/>
              <a:t>&gt;</a:t>
            </a:r>
            <a:endParaRPr lang="ko-KR" altLang="en-US" sz="1000" dirty="0"/>
          </a:p>
        </p:txBody>
      </p:sp>
      <p:sp>
        <p:nvSpPr>
          <p:cNvPr id="5" name="TextBox 4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ko-KR" altLang="en-US" sz="1400" b="1" dirty="0" smtClean="0">
                <a:solidFill>
                  <a:schemeClr val="accent6">
                    <a:lumMod val="75000"/>
                  </a:schemeClr>
                </a:solidFill>
              </a:rPr>
              <a:t>펀드 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&amp; ETF</a:t>
            </a:r>
            <a:endParaRPr lang="ko-KR" altLang="en-U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59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67" y="1351201"/>
            <a:ext cx="8595360" cy="442117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ko-KR" altLang="en-US" sz="1400" b="1" dirty="0" smtClean="0">
                <a:solidFill>
                  <a:schemeClr val="accent6">
                    <a:lumMod val="75000"/>
                  </a:schemeClr>
                </a:solidFill>
              </a:rPr>
              <a:t>펀드 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&amp; ETF</a:t>
            </a:r>
            <a:endParaRPr lang="ko-KR" altLang="en-U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74072" y="968815"/>
            <a:ext cx="2901142" cy="3823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자산배분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78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6582" y="1529542"/>
            <a:ext cx="6891251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rgbClr val="C00000"/>
                </a:solidFill>
              </a:rPr>
              <a:t>투자 방법</a:t>
            </a:r>
            <a:endParaRPr lang="en-US" altLang="ko-KR" sz="2000" b="1" dirty="0" smtClean="0">
              <a:solidFill>
                <a:srgbClr val="C00000"/>
              </a:solidFill>
            </a:endParaRPr>
          </a:p>
          <a:p>
            <a:endParaRPr lang="en-US" altLang="ko-KR" dirty="0"/>
          </a:p>
          <a:p>
            <a:r>
              <a:rPr lang="ko-KR" altLang="en-US" b="1" dirty="0" smtClean="0">
                <a:solidFill>
                  <a:srgbClr val="00B05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★ </a:t>
            </a:r>
            <a:r>
              <a:rPr lang="ko-KR" altLang="en-US" b="1" dirty="0" err="1" smtClean="0">
                <a:solidFill>
                  <a:srgbClr val="00B050"/>
                </a:solidFill>
              </a:rPr>
              <a:t>투자</a:t>
            </a:r>
            <a:r>
              <a:rPr lang="ko-KR" altLang="en-US" sz="2800" b="1" dirty="0" err="1" smtClean="0">
                <a:solidFill>
                  <a:srgbClr val="00B050"/>
                </a:solidFill>
              </a:rPr>
              <a:t>시점</a:t>
            </a:r>
            <a:r>
              <a:rPr lang="ko-KR" altLang="en-US" b="1" dirty="0" err="1" smtClean="0">
                <a:solidFill>
                  <a:srgbClr val="00B050"/>
                </a:solidFill>
              </a:rPr>
              <a:t>의</a:t>
            </a:r>
            <a:r>
              <a:rPr lang="ko-KR" altLang="en-US" b="1" dirty="0" smtClean="0">
                <a:solidFill>
                  <a:srgbClr val="00B050"/>
                </a:solidFill>
              </a:rPr>
              <a:t> 분산</a:t>
            </a:r>
            <a:endParaRPr lang="en-US" altLang="ko-KR" b="1" dirty="0" smtClean="0">
              <a:solidFill>
                <a:srgbClr val="00B050"/>
              </a:solidFill>
            </a:endParaRPr>
          </a:p>
          <a:p>
            <a:r>
              <a:rPr lang="ko-KR" altLang="en-US" dirty="0" smtClean="0"/>
              <a:t>적립식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매월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매분기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등 투자하는 시점을 분산하여 투자</a:t>
            </a:r>
            <a:endParaRPr lang="en-US" altLang="ko-KR" dirty="0" smtClean="0"/>
          </a:p>
          <a:p>
            <a:r>
              <a:rPr lang="ko-KR" altLang="en-US" dirty="0" err="1" smtClean="0"/>
              <a:t>거치식</a:t>
            </a:r>
            <a:r>
              <a:rPr lang="en-US" altLang="ko-KR" dirty="0" smtClean="0"/>
              <a:t> – </a:t>
            </a:r>
            <a:r>
              <a:rPr lang="ko-KR" altLang="en-US" dirty="0" smtClean="0"/>
              <a:t>특정시점에 목돈을 투자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b="1" dirty="0" smtClean="0">
                <a:solidFill>
                  <a:srgbClr val="7030A0"/>
                </a:solidFill>
                <a:latin typeface="Batang" panose="02030600000101010101" pitchFamily="18" charset="-127"/>
                <a:ea typeface="Batang" panose="02030600000101010101" pitchFamily="18" charset="-127"/>
              </a:rPr>
              <a:t>★ </a:t>
            </a:r>
            <a:r>
              <a:rPr lang="ko-KR" altLang="en-US" b="1" dirty="0" smtClean="0">
                <a:solidFill>
                  <a:srgbClr val="7030A0"/>
                </a:solidFill>
              </a:rPr>
              <a:t>투자</a:t>
            </a:r>
            <a:r>
              <a:rPr lang="ko-KR" altLang="en-US" sz="2800" b="1" dirty="0" smtClean="0">
                <a:solidFill>
                  <a:srgbClr val="7030A0"/>
                </a:solidFill>
              </a:rPr>
              <a:t>자산</a:t>
            </a:r>
            <a:r>
              <a:rPr lang="ko-KR" altLang="en-US" b="1" dirty="0" smtClean="0">
                <a:solidFill>
                  <a:srgbClr val="7030A0"/>
                </a:solidFill>
              </a:rPr>
              <a:t>의 분산</a:t>
            </a:r>
            <a:endParaRPr lang="en-US" altLang="ko-KR" b="1" dirty="0" smtClean="0">
              <a:solidFill>
                <a:srgbClr val="7030A0"/>
              </a:solidFill>
            </a:endParaRPr>
          </a:p>
          <a:p>
            <a:r>
              <a:rPr lang="en-US" altLang="ko-KR" dirty="0" smtClean="0"/>
              <a:t>-</a:t>
            </a:r>
            <a:r>
              <a:rPr lang="ko-KR" altLang="en-US" dirty="0" smtClean="0"/>
              <a:t>국내</a:t>
            </a:r>
            <a:endParaRPr lang="en-US" altLang="ko-KR" dirty="0" smtClean="0"/>
          </a:p>
          <a:p>
            <a:r>
              <a:rPr lang="en-US" altLang="ko-KR" dirty="0" smtClean="0"/>
              <a:t>-</a:t>
            </a:r>
            <a:r>
              <a:rPr lang="ko-KR" altLang="en-US" dirty="0" smtClean="0"/>
              <a:t>해외</a:t>
            </a:r>
            <a:endParaRPr lang="en-US" altLang="ko-KR" dirty="0" smtClean="0"/>
          </a:p>
          <a:p>
            <a:r>
              <a:rPr lang="en-US" altLang="ko-KR" dirty="0" smtClean="0"/>
              <a:t>-</a:t>
            </a:r>
            <a:r>
              <a:rPr lang="ko-KR" altLang="en-US" dirty="0" smtClean="0"/>
              <a:t>여러 다양한 자산</a:t>
            </a:r>
            <a:endParaRPr lang="en-US" altLang="ko-KR" dirty="0" smtClean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ko-KR" altLang="en-US" sz="2400" b="1" dirty="0" smtClean="0">
                <a:solidFill>
                  <a:srgbClr val="C00000"/>
                </a:solidFill>
              </a:rPr>
              <a:t>리스크를 관리하는 방법 </a:t>
            </a:r>
            <a:r>
              <a:rPr lang="en-US" altLang="ko-KR" sz="2400" b="1" dirty="0" smtClean="0">
                <a:solidFill>
                  <a:srgbClr val="C00000"/>
                </a:solidFill>
              </a:rPr>
              <a:t>: </a:t>
            </a:r>
            <a:r>
              <a:rPr lang="ko-KR" altLang="en-US" sz="2400" b="1" dirty="0" smtClean="0">
                <a:solidFill>
                  <a:srgbClr val="C00000"/>
                </a:solidFill>
              </a:rPr>
              <a:t>분산투자 </a:t>
            </a:r>
            <a:r>
              <a:rPr lang="en-US" altLang="ko-KR" sz="2400" b="1" dirty="0" smtClean="0">
                <a:solidFill>
                  <a:srgbClr val="C00000"/>
                </a:solidFill>
              </a:rPr>
              <a:t>&amp; </a:t>
            </a:r>
            <a:r>
              <a:rPr lang="ko-KR" altLang="en-US" sz="2400" b="1" dirty="0" smtClean="0">
                <a:solidFill>
                  <a:srgbClr val="C00000"/>
                </a:solidFill>
              </a:rPr>
              <a:t>장기투자</a:t>
            </a:r>
            <a:endParaRPr lang="en-US" altLang="ko-KR" sz="2400" b="1" dirty="0" smtClean="0">
              <a:solidFill>
                <a:srgbClr val="C00000"/>
              </a:solidFill>
            </a:endParaRPr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ko-KR" altLang="en-US" sz="1400" b="1" dirty="0" smtClean="0">
                <a:solidFill>
                  <a:schemeClr val="accent6">
                    <a:lumMod val="75000"/>
                  </a:schemeClr>
                </a:solidFill>
              </a:rPr>
              <a:t>펀드 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&amp; ETF</a:t>
            </a:r>
            <a:endParaRPr lang="ko-KR" altLang="en-U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66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6631"/>
            <a:ext cx="9144000" cy="352473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ko-KR" altLang="en-US" sz="1400" b="1" dirty="0" smtClean="0">
                <a:solidFill>
                  <a:schemeClr val="accent6">
                    <a:lumMod val="75000"/>
                  </a:schemeClr>
                </a:solidFill>
              </a:rPr>
              <a:t>펀드 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&amp; ETF</a:t>
            </a:r>
            <a:endParaRPr lang="ko-KR" altLang="en-U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44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35548"/>
            <a:ext cx="9144000" cy="418690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ko-KR" altLang="en-US" sz="1400" b="1" dirty="0" smtClean="0">
                <a:solidFill>
                  <a:schemeClr val="accent6">
                    <a:lumMod val="75000"/>
                  </a:schemeClr>
                </a:solidFill>
              </a:rPr>
              <a:t>펀드 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&amp; ETF</a:t>
            </a:r>
            <a:endParaRPr lang="ko-KR" altLang="en-U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06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837" y="1204912"/>
            <a:ext cx="7172325" cy="44481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ko-KR" altLang="en-US" sz="1400" b="1" dirty="0" smtClean="0">
                <a:solidFill>
                  <a:schemeClr val="accent6">
                    <a:lumMod val="75000"/>
                  </a:schemeClr>
                </a:solidFill>
              </a:rPr>
              <a:t>펀드 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&amp; ETF</a:t>
            </a:r>
            <a:endParaRPr lang="ko-KR" altLang="en-U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7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206" y="1132441"/>
            <a:ext cx="6494318" cy="505404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ko-KR" altLang="en-US" sz="1400" b="1" dirty="0" smtClean="0">
                <a:solidFill>
                  <a:schemeClr val="accent6">
                    <a:lumMod val="75000"/>
                  </a:schemeClr>
                </a:solidFill>
              </a:rPr>
              <a:t>펀드 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&amp; ETF</a:t>
            </a:r>
            <a:endParaRPr lang="ko-KR" altLang="en-U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60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ko-KR" altLang="en-US" sz="1400" b="1" dirty="0" smtClean="0">
                <a:solidFill>
                  <a:schemeClr val="accent6">
                    <a:lumMod val="75000"/>
                  </a:schemeClr>
                </a:solidFill>
              </a:rPr>
              <a:t>펀드 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&amp; ETF</a:t>
            </a:r>
            <a:endParaRPr lang="ko-KR" altLang="en-U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70859" y="1454728"/>
            <a:ext cx="7922029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accent2"/>
                </a:solidFill>
              </a:rPr>
              <a:t>관심 펀드가 있다면</a:t>
            </a:r>
            <a:r>
              <a:rPr lang="en-US" altLang="ko-KR" sz="2400" b="1" dirty="0" smtClean="0">
                <a:solidFill>
                  <a:schemeClr val="accent2"/>
                </a:solidFill>
              </a:rPr>
              <a:t>..?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err="1" smtClean="0"/>
              <a:t>네이버증권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펀드닥터</a:t>
            </a:r>
            <a:r>
              <a:rPr lang="en-US" altLang="ko-KR" dirty="0" smtClean="0"/>
              <a:t>, </a:t>
            </a:r>
            <a:r>
              <a:rPr lang="ko-KR" altLang="en-US" dirty="0" smtClean="0"/>
              <a:t>모닝스타 등 펀드관련 웹사이트 이용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-</a:t>
            </a:r>
            <a:r>
              <a:rPr lang="ko-KR" altLang="en-US" dirty="0" smtClean="0"/>
              <a:t>펀드의 </a:t>
            </a:r>
            <a:r>
              <a:rPr lang="ko-KR" altLang="en-US" dirty="0" err="1" smtClean="0"/>
              <a:t>과거성과</a:t>
            </a:r>
            <a:endParaRPr lang="en-US" altLang="ko-KR" dirty="0" smtClean="0"/>
          </a:p>
          <a:p>
            <a:r>
              <a:rPr lang="en-US" altLang="ko-KR" dirty="0" smtClean="0"/>
              <a:t>-</a:t>
            </a:r>
            <a:r>
              <a:rPr lang="ko-KR" altLang="en-US" dirty="0" smtClean="0"/>
              <a:t>펀드의 수수료</a:t>
            </a:r>
            <a:endParaRPr lang="en-US" altLang="ko-KR" dirty="0" smtClean="0"/>
          </a:p>
          <a:p>
            <a:r>
              <a:rPr lang="en-US" altLang="ko-KR" dirty="0" smtClean="0"/>
              <a:t>-</a:t>
            </a:r>
            <a:r>
              <a:rPr lang="ko-KR" altLang="en-US" dirty="0" smtClean="0"/>
              <a:t>펀드 보유 자산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등등</a:t>
            </a:r>
            <a:r>
              <a:rPr lang="en-US" altLang="ko-KR" dirty="0" smtClean="0"/>
              <a:t>..</a:t>
            </a:r>
            <a:r>
              <a:rPr lang="ko-KR" altLang="en-US" dirty="0" smtClean="0"/>
              <a:t>정보 확인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본인의 투자성향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투자방향과</a:t>
            </a:r>
            <a:r>
              <a:rPr lang="ko-KR" altLang="en-US" dirty="0" smtClean="0"/>
              <a:t> 맞는지 검토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전문가와 상담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93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ko-KR" altLang="en-US" sz="1400" b="1" dirty="0" smtClean="0">
                <a:solidFill>
                  <a:schemeClr val="accent6">
                    <a:lumMod val="75000"/>
                  </a:schemeClr>
                </a:solidFill>
              </a:rPr>
              <a:t>펀드 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&amp; ETF</a:t>
            </a:r>
            <a:endParaRPr lang="ko-KR" altLang="en-U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550" y="1311748"/>
            <a:ext cx="4099908" cy="47148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02036" y="1778924"/>
            <a:ext cx="25270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1989</a:t>
            </a:r>
            <a:r>
              <a:rPr lang="ko-KR" altLang="en-US" dirty="0" smtClean="0"/>
              <a:t>년 방영된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“2020</a:t>
            </a:r>
            <a:r>
              <a:rPr lang="ko-KR" altLang="en-US" dirty="0" smtClean="0"/>
              <a:t>년 </a:t>
            </a:r>
            <a:r>
              <a:rPr lang="ko-KR" altLang="en-US" dirty="0" err="1" smtClean="0"/>
              <a:t>원더키디</a:t>
            </a:r>
            <a:r>
              <a:rPr lang="en-US" altLang="ko-KR" smtClean="0"/>
              <a:t>”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257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ko-KR" altLang="en-US" sz="1400" b="1" dirty="0" smtClean="0">
                <a:solidFill>
                  <a:schemeClr val="accent6">
                    <a:lumMod val="75000"/>
                  </a:schemeClr>
                </a:solidFill>
              </a:rPr>
              <a:t>펀드 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&amp; ETF</a:t>
            </a:r>
            <a:endParaRPr lang="ko-KR" altLang="en-U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39" y="955964"/>
            <a:ext cx="4971504" cy="5303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43353" y="1388225"/>
            <a:ext cx="286789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/>
              <a:t>1965</a:t>
            </a:r>
            <a:r>
              <a:rPr lang="ko-KR" altLang="en-US" sz="2000" b="1" dirty="0" smtClean="0"/>
              <a:t>년에 그린</a:t>
            </a:r>
            <a:endParaRPr lang="en-US" altLang="ko-KR" sz="2000" b="1" dirty="0" smtClean="0"/>
          </a:p>
          <a:p>
            <a:endParaRPr lang="en-US" altLang="ko-KR" sz="2000" b="1" dirty="0" smtClean="0"/>
          </a:p>
          <a:p>
            <a:r>
              <a:rPr lang="en-US" altLang="ko-KR" sz="2000" b="1" dirty="0" smtClean="0"/>
              <a:t>2000</a:t>
            </a:r>
            <a:r>
              <a:rPr lang="ko-KR" altLang="en-US" sz="2000" b="1" dirty="0" smtClean="0"/>
              <a:t>년대</a:t>
            </a:r>
            <a:endParaRPr lang="en-US" altLang="ko-KR" sz="2000" b="1" dirty="0" smtClean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1965</a:t>
            </a:r>
            <a:r>
              <a:rPr lang="ko-KR" altLang="en-US" dirty="0" smtClean="0"/>
              <a:t>년에</a:t>
            </a:r>
            <a:r>
              <a:rPr lang="en-US" altLang="ko-KR" dirty="0" smtClean="0"/>
              <a:t>..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“</a:t>
            </a:r>
            <a:r>
              <a:rPr lang="ko-KR" altLang="en-US" dirty="0" smtClean="0"/>
              <a:t>앞으로 </a:t>
            </a:r>
            <a:r>
              <a:rPr lang="en-US" altLang="ko-KR" dirty="0" smtClean="0"/>
              <a:t>35</a:t>
            </a:r>
            <a:r>
              <a:rPr lang="ko-KR" altLang="en-US" dirty="0" smtClean="0"/>
              <a:t>년 후 미래는 어떤 모습일까</a:t>
            </a:r>
            <a:r>
              <a:rPr lang="en-US" altLang="ko-KR" dirty="0" smtClean="0"/>
              <a:t>??”</a:t>
            </a:r>
          </a:p>
          <a:p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64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/>
          <p:cNvSpPr/>
          <p:nvPr/>
        </p:nvSpPr>
        <p:spPr>
          <a:xfrm>
            <a:off x="1795244" y="1417739"/>
            <a:ext cx="5259897" cy="1676467"/>
          </a:xfrm>
          <a:prstGeom prst="round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 smtClean="0"/>
              <a:t>타이밍</a:t>
            </a:r>
            <a:endParaRPr lang="ko-KR" altLang="en-US" sz="3200" b="1" dirty="0"/>
          </a:p>
        </p:txBody>
      </p:sp>
      <p:sp>
        <p:nvSpPr>
          <p:cNvPr id="6" name="모서리가 둥근 직사각형 5"/>
          <p:cNvSpPr/>
          <p:nvPr/>
        </p:nvSpPr>
        <p:spPr>
          <a:xfrm>
            <a:off x="1795244" y="4308932"/>
            <a:ext cx="5259897" cy="1722752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smtClean="0"/>
              <a:t>트랜드</a:t>
            </a:r>
            <a:endParaRPr lang="ko-KR" altLang="en-US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011131" y="3378185"/>
            <a:ext cx="822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dirty="0" smtClean="0"/>
              <a:t>VS</a:t>
            </a:r>
            <a:endParaRPr lang="ko-KR" altLang="en-US" sz="4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ko-KR" altLang="en-US" sz="1400" b="1" dirty="0" smtClean="0">
                <a:solidFill>
                  <a:schemeClr val="accent6">
                    <a:lumMod val="75000"/>
                  </a:schemeClr>
                </a:solidFill>
              </a:rPr>
              <a:t>펀드 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&amp; ETF</a:t>
            </a:r>
            <a:endParaRPr lang="ko-KR" altLang="en-U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36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88" y="1143244"/>
            <a:ext cx="3582785" cy="23869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63935" y="1230284"/>
            <a:ext cx="383216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앞으로 주식이 올라갈 것 같은데</a:t>
            </a:r>
            <a:r>
              <a:rPr lang="en-US" altLang="ko-KR" dirty="0" smtClean="0"/>
              <a:t>…</a:t>
            </a:r>
          </a:p>
          <a:p>
            <a:r>
              <a:rPr lang="ko-KR" altLang="en-US" dirty="0" smtClean="0"/>
              <a:t>무슨 주식이 올라갈지 모르겠네</a:t>
            </a:r>
            <a:r>
              <a:rPr lang="en-US" altLang="ko-KR" dirty="0" smtClean="0"/>
              <a:t>…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앞으로 반도체분야가 </a:t>
            </a:r>
            <a:r>
              <a:rPr lang="ko-KR" altLang="en-US" dirty="0" err="1" smtClean="0"/>
              <a:t>커질것</a:t>
            </a:r>
            <a:r>
              <a:rPr lang="ko-KR" altLang="en-US" dirty="0" smtClean="0"/>
              <a:t> 같은데</a:t>
            </a:r>
            <a:r>
              <a:rPr lang="en-US" altLang="ko-KR" dirty="0" smtClean="0"/>
              <a:t>..</a:t>
            </a:r>
          </a:p>
          <a:p>
            <a:r>
              <a:rPr lang="ko-KR" altLang="en-US" dirty="0" smtClean="0"/>
              <a:t>어떻게 투자해야 할지 모르겠네</a:t>
            </a:r>
            <a:r>
              <a:rPr lang="en-US" altLang="ko-KR" dirty="0" smtClean="0"/>
              <a:t>…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전기차 섹터에 투자하고 싶은데</a:t>
            </a:r>
            <a:r>
              <a:rPr lang="en-US" altLang="ko-KR" dirty="0" smtClean="0"/>
              <a:t>..</a:t>
            </a:r>
          </a:p>
          <a:p>
            <a:r>
              <a:rPr lang="ko-KR" altLang="en-US" dirty="0" smtClean="0"/>
              <a:t>주식을 전혀 몰라</a:t>
            </a:r>
            <a:r>
              <a:rPr lang="en-US" altLang="ko-KR" dirty="0" smtClean="0"/>
              <a:t>..</a:t>
            </a:r>
            <a:r>
              <a:rPr lang="ko-KR" altLang="en-US" dirty="0" smtClean="0"/>
              <a:t>어렵네</a:t>
            </a:r>
            <a:r>
              <a:rPr lang="en-US" altLang="ko-KR" dirty="0" smtClean="0"/>
              <a:t>…</a:t>
            </a:r>
            <a:endParaRPr lang="en-US" altLang="ko-KR" dirty="0"/>
          </a:p>
        </p:txBody>
      </p:sp>
      <p:sp>
        <p:nvSpPr>
          <p:cNvPr id="4" name="TextBox 3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ko-KR" altLang="en-US" sz="1400" b="1" dirty="0" smtClean="0">
                <a:solidFill>
                  <a:schemeClr val="accent6">
                    <a:lumMod val="75000"/>
                  </a:schemeClr>
                </a:solidFill>
              </a:rPr>
              <a:t>펀드 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&amp; ETF</a:t>
            </a:r>
            <a:endParaRPr lang="ko-KR" altLang="en-U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5389" y="3815542"/>
            <a:ext cx="34414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>
                <a:solidFill>
                  <a:srgbClr val="FF0000"/>
                </a:solidFill>
              </a:rPr>
              <a:t>E</a:t>
            </a:r>
            <a:r>
              <a:rPr lang="en-US" altLang="ko-KR" dirty="0" smtClean="0"/>
              <a:t>xchange   </a:t>
            </a:r>
            <a:r>
              <a:rPr lang="en-US" altLang="ko-KR" sz="2800" b="1" dirty="0" smtClean="0">
                <a:solidFill>
                  <a:srgbClr val="FF0000"/>
                </a:solidFill>
              </a:rPr>
              <a:t>T</a:t>
            </a:r>
            <a:r>
              <a:rPr lang="en-US" altLang="ko-KR" dirty="0" smtClean="0"/>
              <a:t>rade   </a:t>
            </a:r>
            <a:r>
              <a:rPr lang="en-US" altLang="ko-KR" sz="2800" b="1" dirty="0" smtClean="0">
                <a:solidFill>
                  <a:srgbClr val="FF0000"/>
                </a:solidFill>
              </a:rPr>
              <a:t>F</a:t>
            </a:r>
            <a:r>
              <a:rPr lang="en-US" altLang="ko-KR" dirty="0" smtClean="0"/>
              <a:t>und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37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6227" y="1065402"/>
            <a:ext cx="8137321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FF0000"/>
                </a:solidFill>
              </a:rPr>
              <a:t>투자의 새로운 </a:t>
            </a:r>
            <a:r>
              <a:rPr lang="ko-KR" altLang="en-US" b="1" dirty="0" err="1" smtClean="0">
                <a:solidFill>
                  <a:srgbClr val="FF0000"/>
                </a:solidFill>
              </a:rPr>
              <a:t>트랜드</a:t>
            </a:r>
            <a:r>
              <a:rPr lang="ko-KR" altLang="en-US" b="1" dirty="0" smtClean="0">
                <a:solidFill>
                  <a:srgbClr val="FF0000"/>
                </a:solidFill>
              </a:rPr>
              <a:t> </a:t>
            </a:r>
            <a:r>
              <a:rPr lang="en-US" altLang="ko-KR" b="1" dirty="0" smtClean="0">
                <a:solidFill>
                  <a:srgbClr val="FF0000"/>
                </a:solidFill>
              </a:rPr>
              <a:t>: ETF</a:t>
            </a:r>
          </a:p>
          <a:p>
            <a:endParaRPr lang="en-US" altLang="ko-KR" dirty="0"/>
          </a:p>
          <a:p>
            <a:r>
              <a:rPr lang="en-US" altLang="ko-KR" dirty="0" smtClean="0"/>
              <a:t>ETF :  </a:t>
            </a:r>
            <a:r>
              <a:rPr lang="ko-KR" altLang="en-US" dirty="0" smtClean="0"/>
              <a:t>상장지수펀드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sz="1600" dirty="0" smtClean="0"/>
              <a:t>주식처럼 거래가 가능하고 특정 주가지수의 움직임에 따라 수익률이 결정되는 펀드</a:t>
            </a:r>
            <a:endParaRPr lang="en-US" altLang="ko-KR" sz="1600" dirty="0" smtClean="0"/>
          </a:p>
          <a:p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444617" y="3045203"/>
            <a:ext cx="8145710" cy="30787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개별 종목을 분석할 필요 없음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endParaRPr lang="en-US" altLang="ko-KR" dirty="0">
              <a:solidFill>
                <a:schemeClr val="tx1"/>
              </a:solidFill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기준가의 흐름을 실시간으로 파악할 수 있음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endParaRPr lang="en-US" altLang="ko-KR" dirty="0">
              <a:solidFill>
                <a:schemeClr val="tx1"/>
              </a:solidFill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패시브 전략으로 매니저의 사적 판단이 제한적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endParaRPr lang="en-US" altLang="ko-KR" dirty="0">
              <a:solidFill>
                <a:schemeClr val="tx1"/>
              </a:solidFill>
            </a:endParaRPr>
          </a:p>
          <a:p>
            <a:pPr algn="ctr"/>
            <a:r>
              <a:rPr lang="ko-KR" altLang="en-US" b="1" dirty="0" smtClean="0">
                <a:solidFill>
                  <a:srgbClr val="FF0000"/>
                </a:solidFill>
              </a:rPr>
              <a:t>해당 섹터를 모두 보유함으로서 섹터를 수동적으로 추종함</a:t>
            </a:r>
            <a:endParaRPr lang="en-US" altLang="ko-KR" b="1" dirty="0" smtClean="0">
              <a:solidFill>
                <a:srgbClr val="FF0000"/>
              </a:solidFill>
            </a:endParaRPr>
          </a:p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570451" y="2575420"/>
            <a:ext cx="4714613" cy="32717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accent6"/>
                </a:solidFill>
              </a:rPr>
              <a:t>액티브</a:t>
            </a:r>
            <a:r>
              <a:rPr lang="en-US" altLang="ko-KR" sz="1600" b="1" dirty="0" smtClean="0">
                <a:solidFill>
                  <a:schemeClr val="accent6"/>
                </a:solidFill>
              </a:rPr>
              <a:t>??  </a:t>
            </a:r>
            <a:r>
              <a:rPr lang="ko-KR" altLang="en-US" sz="1600" b="1" dirty="0" smtClean="0">
                <a:solidFill>
                  <a:schemeClr val="accent6"/>
                </a:solidFill>
              </a:rPr>
              <a:t> </a:t>
            </a:r>
            <a:r>
              <a:rPr lang="en-US" altLang="ko-KR" sz="1600" b="1" dirty="0" smtClean="0">
                <a:solidFill>
                  <a:schemeClr val="accent6"/>
                </a:solidFill>
              </a:rPr>
              <a:t>VS   </a:t>
            </a:r>
            <a:r>
              <a:rPr lang="ko-KR" altLang="en-US" sz="1600" b="1" dirty="0" smtClean="0">
                <a:solidFill>
                  <a:schemeClr val="accent6"/>
                </a:solidFill>
              </a:rPr>
              <a:t>패시브</a:t>
            </a:r>
            <a:r>
              <a:rPr lang="en-US" altLang="ko-KR" sz="1600" b="1" dirty="0" smtClean="0">
                <a:solidFill>
                  <a:schemeClr val="accent6"/>
                </a:solidFill>
              </a:rPr>
              <a:t>??</a:t>
            </a:r>
            <a:endParaRPr lang="ko-KR" altLang="en-US" sz="1600" b="1" dirty="0">
              <a:solidFill>
                <a:schemeClr val="accent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ko-KR" altLang="en-US" sz="1400" b="1" dirty="0" smtClean="0">
                <a:solidFill>
                  <a:schemeClr val="accent6">
                    <a:lumMod val="75000"/>
                  </a:schemeClr>
                </a:solidFill>
              </a:rPr>
              <a:t>펀드 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&amp; ETF</a:t>
            </a:r>
            <a:endParaRPr lang="ko-KR" altLang="en-U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7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22" y="1943527"/>
            <a:ext cx="8462356" cy="3665189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679508" y="1124125"/>
            <a:ext cx="2835479" cy="5033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/>
              <a:t>유형별 </a:t>
            </a:r>
            <a:r>
              <a:rPr lang="en-US" altLang="ko-KR" b="1" dirty="0" smtClean="0"/>
              <a:t>ETF</a:t>
            </a:r>
            <a:endParaRPr lang="ko-KR" alt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ko-KR" altLang="en-US" sz="1400" b="1" dirty="0" smtClean="0">
                <a:solidFill>
                  <a:schemeClr val="accent6">
                    <a:lumMod val="75000"/>
                  </a:schemeClr>
                </a:solidFill>
              </a:rPr>
              <a:t>펀드 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&amp; ETF</a:t>
            </a:r>
            <a:endParaRPr lang="ko-KR" altLang="en-U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50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679508" y="1124125"/>
            <a:ext cx="2835479" cy="5033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/>
              <a:t>너</a:t>
            </a:r>
            <a:r>
              <a:rPr lang="en-US" altLang="ko-KR" b="1" dirty="0" smtClean="0"/>
              <a:t>~~~</a:t>
            </a:r>
            <a:r>
              <a:rPr lang="ko-KR" altLang="en-US" b="1" dirty="0" smtClean="0"/>
              <a:t>무나 다양한 </a:t>
            </a:r>
            <a:r>
              <a:rPr lang="en-US" altLang="ko-KR" b="1" dirty="0" smtClean="0"/>
              <a:t>ETF</a:t>
            </a:r>
            <a:endParaRPr lang="ko-KR" altLang="en-US" b="1" dirty="0"/>
          </a:p>
        </p:txBody>
      </p:sp>
      <p:sp>
        <p:nvSpPr>
          <p:cNvPr id="3" name="타원 2"/>
          <p:cNvSpPr/>
          <p:nvPr/>
        </p:nvSpPr>
        <p:spPr>
          <a:xfrm>
            <a:off x="679508" y="2021747"/>
            <a:ext cx="1031846" cy="7046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IT</a:t>
            </a:r>
            <a:endParaRPr lang="ko-KR" altLang="en-US" dirty="0"/>
          </a:p>
        </p:txBody>
      </p:sp>
      <p:sp>
        <p:nvSpPr>
          <p:cNvPr id="5" name="타원 4"/>
          <p:cNvSpPr/>
          <p:nvPr/>
        </p:nvSpPr>
        <p:spPr>
          <a:xfrm>
            <a:off x="2216092" y="2021746"/>
            <a:ext cx="1240172" cy="109895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반도체</a:t>
            </a:r>
            <a:endParaRPr lang="ko-KR" altLang="en-US" dirty="0"/>
          </a:p>
        </p:txBody>
      </p:sp>
      <p:sp>
        <p:nvSpPr>
          <p:cNvPr id="6" name="타원 5"/>
          <p:cNvSpPr/>
          <p:nvPr/>
        </p:nvSpPr>
        <p:spPr>
          <a:xfrm>
            <a:off x="4264403" y="1275125"/>
            <a:ext cx="1607891" cy="121640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자율주행</a:t>
            </a:r>
            <a:endParaRPr lang="ko-KR" altLang="en-US" dirty="0"/>
          </a:p>
        </p:txBody>
      </p:sp>
      <p:sp>
        <p:nvSpPr>
          <p:cNvPr id="7" name="타원 6"/>
          <p:cNvSpPr/>
          <p:nvPr/>
        </p:nvSpPr>
        <p:spPr>
          <a:xfrm>
            <a:off x="5670958" y="4723003"/>
            <a:ext cx="1441508" cy="1201024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mtClean="0"/>
              <a:t>2</a:t>
            </a:r>
            <a:r>
              <a:rPr lang="ko-KR" altLang="en-US" dirty="0" err="1" smtClean="0"/>
              <a:t>차전지</a:t>
            </a:r>
            <a:endParaRPr lang="ko-KR" altLang="en-US" dirty="0"/>
          </a:p>
        </p:txBody>
      </p:sp>
      <p:sp>
        <p:nvSpPr>
          <p:cNvPr id="8" name="타원 7"/>
          <p:cNvSpPr/>
          <p:nvPr/>
        </p:nvSpPr>
        <p:spPr>
          <a:xfrm>
            <a:off x="882242" y="3633831"/>
            <a:ext cx="1265340" cy="116467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친환경</a:t>
            </a:r>
            <a:endParaRPr lang="ko-KR" altLang="en-US" dirty="0"/>
          </a:p>
        </p:txBody>
      </p:sp>
      <p:sp>
        <p:nvSpPr>
          <p:cNvPr id="9" name="타원 8"/>
          <p:cNvSpPr/>
          <p:nvPr/>
        </p:nvSpPr>
        <p:spPr>
          <a:xfrm>
            <a:off x="2894901" y="3489820"/>
            <a:ext cx="1240172" cy="1098959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자동차</a:t>
            </a:r>
            <a:endParaRPr lang="ko-KR" altLang="en-US" dirty="0"/>
          </a:p>
        </p:txBody>
      </p:sp>
      <p:sp>
        <p:nvSpPr>
          <p:cNvPr id="10" name="타원 9"/>
          <p:cNvSpPr/>
          <p:nvPr/>
        </p:nvSpPr>
        <p:spPr>
          <a:xfrm>
            <a:off x="7112466" y="1824604"/>
            <a:ext cx="1240172" cy="1098959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제약</a:t>
            </a:r>
            <a:endParaRPr lang="ko-KR" altLang="en-US" dirty="0"/>
          </a:p>
        </p:txBody>
      </p:sp>
      <p:sp>
        <p:nvSpPr>
          <p:cNvPr id="11" name="타원 10"/>
          <p:cNvSpPr/>
          <p:nvPr/>
        </p:nvSpPr>
        <p:spPr>
          <a:xfrm>
            <a:off x="5252207" y="2923562"/>
            <a:ext cx="1593210" cy="1367407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메타버스</a:t>
            </a:r>
            <a:endParaRPr lang="ko-KR" altLang="en-US" dirty="0"/>
          </a:p>
        </p:txBody>
      </p:sp>
      <p:sp>
        <p:nvSpPr>
          <p:cNvPr id="12" name="타원 11"/>
          <p:cNvSpPr/>
          <p:nvPr/>
        </p:nvSpPr>
        <p:spPr>
          <a:xfrm>
            <a:off x="471182" y="5018015"/>
            <a:ext cx="1240172" cy="1098959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신흥국</a:t>
            </a:r>
            <a:endParaRPr lang="ko-KR" altLang="en-US" dirty="0"/>
          </a:p>
        </p:txBody>
      </p:sp>
      <p:sp>
        <p:nvSpPr>
          <p:cNvPr id="13" name="타원 12"/>
          <p:cNvSpPr/>
          <p:nvPr/>
        </p:nvSpPr>
        <p:spPr>
          <a:xfrm>
            <a:off x="2669098" y="4648899"/>
            <a:ext cx="1240172" cy="1098959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선진국</a:t>
            </a:r>
            <a:endParaRPr lang="ko-KR" altLang="en-US" dirty="0"/>
          </a:p>
        </p:txBody>
      </p:sp>
      <p:sp>
        <p:nvSpPr>
          <p:cNvPr id="14" name="타원 13"/>
          <p:cNvSpPr/>
          <p:nvPr/>
        </p:nvSpPr>
        <p:spPr>
          <a:xfrm>
            <a:off x="3876413" y="2571225"/>
            <a:ext cx="1240172" cy="1098959"/>
          </a:xfrm>
          <a:prstGeom prst="ellipse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게임</a:t>
            </a:r>
            <a:endParaRPr lang="ko-KR" altLang="en-US" dirty="0"/>
          </a:p>
        </p:txBody>
      </p:sp>
      <p:sp>
        <p:nvSpPr>
          <p:cNvPr id="15" name="타원 14"/>
          <p:cNvSpPr/>
          <p:nvPr/>
        </p:nvSpPr>
        <p:spPr>
          <a:xfrm>
            <a:off x="4135073" y="4102217"/>
            <a:ext cx="1624669" cy="136740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블럭체인</a:t>
            </a:r>
            <a:endParaRPr lang="ko-KR" altLang="en-US" dirty="0"/>
          </a:p>
        </p:txBody>
      </p:sp>
      <p:sp>
        <p:nvSpPr>
          <p:cNvPr id="16" name="타원 15"/>
          <p:cNvSpPr/>
          <p:nvPr/>
        </p:nvSpPr>
        <p:spPr>
          <a:xfrm>
            <a:off x="7342465" y="3390550"/>
            <a:ext cx="1240172" cy="10989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중국</a:t>
            </a:r>
            <a:endParaRPr lang="ko-KR" altLang="en-US" dirty="0"/>
          </a:p>
        </p:txBody>
      </p:sp>
      <p:sp>
        <p:nvSpPr>
          <p:cNvPr id="17" name="타원 16"/>
          <p:cNvSpPr/>
          <p:nvPr/>
        </p:nvSpPr>
        <p:spPr>
          <a:xfrm>
            <a:off x="7409576" y="4798503"/>
            <a:ext cx="1566643" cy="1435917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/>
              <a:t>레버리지</a:t>
            </a:r>
            <a:endParaRPr lang="ko-KR" alt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ko-KR" altLang="en-US" sz="1400" b="1" dirty="0" smtClean="0">
                <a:solidFill>
                  <a:schemeClr val="accent6">
                    <a:lumMod val="75000"/>
                  </a:schemeClr>
                </a:solidFill>
              </a:rPr>
              <a:t>펀드 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&amp; ETF</a:t>
            </a:r>
            <a:endParaRPr lang="ko-KR" altLang="en-U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35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629631" y="1018525"/>
            <a:ext cx="6710507" cy="5033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ETF </a:t>
            </a:r>
            <a:r>
              <a:rPr lang="en-US" altLang="ko-KR" b="1" smtClean="0"/>
              <a:t>: </a:t>
            </a:r>
            <a:r>
              <a:rPr lang="ko-KR" altLang="en-US" b="1" dirty="0" smtClean="0"/>
              <a:t>해외상장으로 갈까</a:t>
            </a:r>
            <a:r>
              <a:rPr lang="en-US" altLang="ko-KR" b="1" dirty="0" smtClean="0"/>
              <a:t>? </a:t>
            </a:r>
            <a:r>
              <a:rPr lang="ko-KR" altLang="en-US" b="1" dirty="0" smtClean="0"/>
              <a:t>국내상장으로 갈까</a:t>
            </a:r>
            <a:r>
              <a:rPr lang="en-US" altLang="ko-KR" b="1" dirty="0" smtClean="0"/>
              <a:t>?</a:t>
            </a:r>
            <a:endParaRPr lang="ko-KR" alt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64237" y="1580408"/>
            <a:ext cx="7449424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rgbClr val="FFC000"/>
                </a:solidFill>
              </a:rPr>
              <a:t>국내</a:t>
            </a:r>
            <a:r>
              <a:rPr lang="ko-KR" altLang="en-US" b="1" dirty="0" smtClean="0">
                <a:solidFill>
                  <a:srgbClr val="FFC000"/>
                </a:solidFill>
              </a:rPr>
              <a:t>에 상장되어 있는 </a:t>
            </a:r>
            <a:r>
              <a:rPr lang="en-US" altLang="ko-KR" b="1" dirty="0" smtClean="0">
                <a:solidFill>
                  <a:srgbClr val="FFC000"/>
                </a:solidFill>
              </a:rPr>
              <a:t>ETF</a:t>
            </a:r>
          </a:p>
          <a:p>
            <a:endParaRPr lang="en-US" altLang="ko-KR" dirty="0"/>
          </a:p>
          <a:p>
            <a:pPr marL="285750" indent="-285750">
              <a:buFontTx/>
              <a:buChar char="-"/>
            </a:pPr>
            <a:r>
              <a:rPr lang="en-US" altLang="ko-KR" dirty="0" smtClean="0"/>
              <a:t>KODEX, TIGER, KINDEX..</a:t>
            </a:r>
            <a:r>
              <a:rPr lang="ko-KR" altLang="en-US" dirty="0" smtClean="0"/>
              <a:t>등 다양한 자산운용회사에서 출시</a:t>
            </a:r>
            <a:endParaRPr lang="en-US" altLang="ko-KR" dirty="0" smtClean="0"/>
          </a:p>
          <a:p>
            <a:pPr marL="285750" indent="-285750">
              <a:buFontTx/>
              <a:buChar char="-"/>
            </a:pPr>
            <a:endParaRPr lang="en-US" altLang="ko-KR" dirty="0"/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국내주식 매매차익을 제외한 나머지 수익은 </a:t>
            </a:r>
            <a:r>
              <a:rPr lang="en-US" altLang="ko-KR" dirty="0" smtClean="0"/>
              <a:t>15.4% </a:t>
            </a:r>
            <a:r>
              <a:rPr lang="ko-KR" altLang="en-US" dirty="0" smtClean="0"/>
              <a:t>금융소득과세</a:t>
            </a:r>
            <a:endParaRPr lang="en-US" altLang="ko-KR" dirty="0" smtClean="0"/>
          </a:p>
          <a:p>
            <a:pPr marL="285750" indent="-285750">
              <a:buFontTx/>
              <a:buChar char="-"/>
            </a:pPr>
            <a:endParaRPr lang="en-US" altLang="ko-KR" dirty="0"/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연금</a:t>
            </a:r>
            <a:r>
              <a:rPr lang="en-US" altLang="ko-KR" dirty="0" smtClean="0"/>
              <a:t>, IRP, ISA </a:t>
            </a:r>
            <a:r>
              <a:rPr lang="ko-KR" altLang="en-US" dirty="0" smtClean="0"/>
              <a:t>계좌에서 매매 가능</a:t>
            </a:r>
            <a:endParaRPr lang="en-US" altLang="ko-KR" dirty="0" smtClean="0"/>
          </a:p>
          <a:p>
            <a:endParaRPr lang="en-US" altLang="ko-KR" dirty="0"/>
          </a:p>
          <a:p>
            <a:endParaRPr lang="en-US" altLang="ko-KR" b="1" dirty="0"/>
          </a:p>
          <a:p>
            <a:r>
              <a:rPr lang="ko-KR" altLang="en-US" sz="2400" b="1" dirty="0" smtClean="0">
                <a:solidFill>
                  <a:schemeClr val="accent2"/>
                </a:solidFill>
              </a:rPr>
              <a:t>해외</a:t>
            </a:r>
            <a:r>
              <a:rPr lang="en-US" altLang="ko-KR" b="1" dirty="0" smtClean="0">
                <a:solidFill>
                  <a:schemeClr val="accent2"/>
                </a:solidFill>
              </a:rPr>
              <a:t>(ex. </a:t>
            </a:r>
            <a:r>
              <a:rPr lang="ko-KR" altLang="en-US" b="1" dirty="0" smtClean="0">
                <a:solidFill>
                  <a:schemeClr val="accent2"/>
                </a:solidFill>
              </a:rPr>
              <a:t>미국</a:t>
            </a:r>
            <a:r>
              <a:rPr lang="en-US" altLang="ko-KR" b="1" dirty="0" smtClean="0">
                <a:solidFill>
                  <a:schemeClr val="accent2"/>
                </a:solidFill>
              </a:rPr>
              <a:t>)</a:t>
            </a:r>
            <a:r>
              <a:rPr lang="ko-KR" altLang="en-US" b="1" dirty="0" smtClean="0">
                <a:solidFill>
                  <a:schemeClr val="accent2"/>
                </a:solidFill>
              </a:rPr>
              <a:t>에 상장되어 있는 </a:t>
            </a:r>
            <a:r>
              <a:rPr lang="en-US" altLang="ko-KR" b="1" dirty="0" smtClean="0">
                <a:solidFill>
                  <a:schemeClr val="accent2"/>
                </a:solidFill>
              </a:rPr>
              <a:t>ETF</a:t>
            </a:r>
          </a:p>
          <a:p>
            <a:endParaRPr lang="en-US" altLang="ko-KR" dirty="0"/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다양한 종류</a:t>
            </a:r>
            <a:r>
              <a:rPr lang="en-US" altLang="ko-KR" dirty="0" smtClean="0"/>
              <a:t>, </a:t>
            </a:r>
            <a:r>
              <a:rPr lang="ko-KR" altLang="en-US" dirty="0" smtClean="0"/>
              <a:t>풍부한 유동성</a:t>
            </a:r>
            <a:endParaRPr lang="en-US" altLang="ko-KR" dirty="0" smtClean="0"/>
          </a:p>
          <a:p>
            <a:pPr marL="285750" indent="-285750">
              <a:buFontTx/>
              <a:buChar char="-"/>
            </a:pPr>
            <a:endParaRPr lang="en-US" altLang="ko-KR" dirty="0"/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매매차익은 </a:t>
            </a:r>
            <a:r>
              <a:rPr lang="en-US" altLang="ko-KR" dirty="0" smtClean="0"/>
              <a:t>22% </a:t>
            </a:r>
            <a:r>
              <a:rPr lang="ko-KR" altLang="en-US" dirty="0" err="1" smtClean="0"/>
              <a:t>분류과세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배당소득은 </a:t>
            </a:r>
            <a:r>
              <a:rPr lang="en-US" altLang="ko-KR" dirty="0" smtClean="0"/>
              <a:t>15.4% </a:t>
            </a:r>
            <a:r>
              <a:rPr lang="ko-KR" altLang="en-US" dirty="0" smtClean="0"/>
              <a:t>금융소득과세</a:t>
            </a:r>
            <a:endParaRPr lang="en-US" altLang="ko-KR" dirty="0" smtClean="0"/>
          </a:p>
          <a:p>
            <a:pPr marL="285750" indent="-285750">
              <a:buFontTx/>
              <a:buChar char="-"/>
            </a:pPr>
            <a:endParaRPr lang="en-US" altLang="ko-KR" dirty="0"/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외화 및 해외주식 약정이 된 증권 위탁계좌에서만 매매 가능</a:t>
            </a: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ko-KR" altLang="en-US" sz="1400" b="1" dirty="0" smtClean="0">
                <a:solidFill>
                  <a:schemeClr val="accent6">
                    <a:lumMod val="75000"/>
                  </a:schemeClr>
                </a:solidFill>
              </a:rPr>
              <a:t>펀드 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&amp; ETF</a:t>
            </a:r>
            <a:endParaRPr lang="ko-KR" altLang="en-U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01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62" y="1214437"/>
            <a:ext cx="7229475" cy="44291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ko-KR" altLang="en-US" sz="1400" b="1" dirty="0" smtClean="0">
                <a:solidFill>
                  <a:schemeClr val="accent6">
                    <a:lumMod val="75000"/>
                  </a:schemeClr>
                </a:solidFill>
              </a:rPr>
              <a:t>펀드 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&amp; ETF</a:t>
            </a:r>
            <a:endParaRPr lang="ko-KR" altLang="en-U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11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087" y="1790700"/>
            <a:ext cx="6981825" cy="3276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ko-KR" altLang="en-US" sz="1400" b="1" dirty="0" smtClean="0">
                <a:solidFill>
                  <a:schemeClr val="accent6">
                    <a:lumMod val="75000"/>
                  </a:schemeClr>
                </a:solidFill>
              </a:rPr>
              <a:t>펀드 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&amp; ETF</a:t>
            </a:r>
            <a:endParaRPr lang="ko-KR" altLang="en-U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15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770" y="1424218"/>
            <a:ext cx="7248698" cy="46562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ko-KR" altLang="en-US" sz="1400" b="1" dirty="0" smtClean="0">
                <a:solidFill>
                  <a:schemeClr val="accent6">
                    <a:lumMod val="75000"/>
                  </a:schemeClr>
                </a:solidFill>
              </a:rPr>
              <a:t>펀드 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&amp; ETF</a:t>
            </a:r>
            <a:endParaRPr lang="ko-KR" altLang="en-U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63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185862"/>
            <a:ext cx="7010400" cy="44862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ko-KR" altLang="en-US" sz="1400" b="1" dirty="0" smtClean="0">
                <a:solidFill>
                  <a:schemeClr val="accent6">
                    <a:lumMod val="75000"/>
                  </a:schemeClr>
                </a:solidFill>
              </a:rPr>
              <a:t>펀드 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&amp; ETF</a:t>
            </a:r>
            <a:endParaRPr lang="ko-KR" altLang="en-U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74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024" y="959947"/>
            <a:ext cx="6791325" cy="196215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911" y="2922097"/>
            <a:ext cx="7067550" cy="33623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ko-KR" altLang="en-US" sz="1400" b="1" dirty="0" smtClean="0">
                <a:solidFill>
                  <a:schemeClr val="accent6">
                    <a:lumMod val="75000"/>
                  </a:schemeClr>
                </a:solidFill>
              </a:rPr>
              <a:t>펀드 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&amp; ETF</a:t>
            </a:r>
            <a:endParaRPr lang="ko-KR" altLang="en-U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26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ko-KR" altLang="en-US" sz="1400" b="1" dirty="0" smtClean="0">
                <a:solidFill>
                  <a:schemeClr val="accent6">
                    <a:lumMod val="75000"/>
                  </a:schemeClr>
                </a:solidFill>
              </a:rPr>
              <a:t>펀드 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&amp; ETF</a:t>
            </a:r>
            <a:endParaRPr lang="ko-KR" altLang="en-U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9808"/>
            <a:ext cx="9144000" cy="4598384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89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ko-KR" altLang="en-US" sz="1400" b="1" dirty="0" smtClean="0">
                <a:solidFill>
                  <a:schemeClr val="accent6">
                    <a:lumMod val="75000"/>
                  </a:schemeClr>
                </a:solidFill>
              </a:rPr>
              <a:t>펀드 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&amp; ETF</a:t>
            </a:r>
            <a:endParaRPr lang="ko-KR" altLang="en-U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219" y="1178213"/>
            <a:ext cx="6724996" cy="2188441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752" y="3526808"/>
            <a:ext cx="5502940" cy="261629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61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ko-KR" altLang="en-US" sz="1400" b="1" dirty="0" smtClean="0">
                <a:solidFill>
                  <a:schemeClr val="accent6">
                    <a:lumMod val="75000"/>
                  </a:schemeClr>
                </a:solidFill>
              </a:rPr>
              <a:t>펀드 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&amp; ETF</a:t>
            </a:r>
            <a:endParaRPr lang="ko-KR" altLang="en-U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256" y="1263343"/>
            <a:ext cx="6670271" cy="4967597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23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ko-KR" altLang="en-US" sz="1400" b="1" dirty="0" smtClean="0">
                <a:solidFill>
                  <a:schemeClr val="accent6">
                    <a:lumMod val="75000"/>
                  </a:schemeClr>
                </a:solidFill>
              </a:rPr>
              <a:t>펀드 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&amp; ETF</a:t>
            </a:r>
            <a:endParaRPr lang="ko-KR" altLang="en-U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36867" y="1504605"/>
            <a:ext cx="6134792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 smtClean="0">
                <a:solidFill>
                  <a:srgbClr val="002060"/>
                </a:solidFill>
              </a:rPr>
              <a:t>투자트랜드를</a:t>
            </a:r>
            <a:r>
              <a:rPr lang="ko-KR" altLang="en-US" sz="2400" b="1" dirty="0" smtClean="0">
                <a:solidFill>
                  <a:srgbClr val="002060"/>
                </a:solidFill>
              </a:rPr>
              <a:t> 발견했다면</a:t>
            </a:r>
            <a:r>
              <a:rPr lang="en-US" altLang="ko-KR" sz="2400" b="1" dirty="0" smtClean="0">
                <a:solidFill>
                  <a:srgbClr val="002060"/>
                </a:solidFill>
              </a:rPr>
              <a:t>..?</a:t>
            </a:r>
            <a:endParaRPr lang="en-US" altLang="ko-KR" dirty="0">
              <a:solidFill>
                <a:srgbClr val="002060"/>
              </a:solidFill>
            </a:endParaRPr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증권사</a:t>
            </a:r>
            <a:r>
              <a:rPr lang="en-US" altLang="ko-KR" dirty="0" smtClean="0"/>
              <a:t>HTS or MTS</a:t>
            </a:r>
          </a:p>
          <a:p>
            <a:r>
              <a:rPr lang="ko-KR" altLang="en-US" dirty="0" err="1" smtClean="0"/>
              <a:t>네이버증권</a:t>
            </a:r>
            <a:r>
              <a:rPr lang="en-US" altLang="ko-KR" dirty="0" smtClean="0"/>
              <a:t>, </a:t>
            </a:r>
          </a:p>
          <a:p>
            <a:r>
              <a:rPr lang="en-US" altLang="ko-KR" dirty="0" smtClean="0"/>
              <a:t>ETF.com, ETFDB.com</a:t>
            </a:r>
            <a:r>
              <a:rPr lang="ko-KR" altLang="en-US" dirty="0" smtClean="0"/>
              <a:t>등 </a:t>
            </a:r>
            <a:r>
              <a:rPr lang="en-US" altLang="ko-KR" dirty="0" smtClean="0"/>
              <a:t>ETF</a:t>
            </a:r>
            <a:r>
              <a:rPr lang="ko-KR" altLang="en-US" dirty="0" smtClean="0"/>
              <a:t>관련 웹사이트 이용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-</a:t>
            </a:r>
            <a:r>
              <a:rPr lang="ko-KR" altLang="en-US" dirty="0" smtClean="0"/>
              <a:t>펀드의 </a:t>
            </a:r>
            <a:r>
              <a:rPr lang="ko-KR" altLang="en-US" dirty="0" err="1" smtClean="0"/>
              <a:t>과거성과</a:t>
            </a:r>
            <a:endParaRPr lang="en-US" altLang="ko-KR" dirty="0" smtClean="0"/>
          </a:p>
          <a:p>
            <a:r>
              <a:rPr lang="en-US" altLang="ko-KR" dirty="0" smtClean="0"/>
              <a:t>-</a:t>
            </a:r>
            <a:r>
              <a:rPr lang="ko-KR" altLang="en-US" dirty="0" smtClean="0"/>
              <a:t>펀드의 수수료</a:t>
            </a:r>
            <a:endParaRPr lang="en-US" altLang="ko-KR" dirty="0" smtClean="0"/>
          </a:p>
          <a:p>
            <a:r>
              <a:rPr lang="en-US" altLang="ko-KR" dirty="0" smtClean="0"/>
              <a:t>-</a:t>
            </a:r>
            <a:r>
              <a:rPr lang="ko-KR" altLang="en-US" dirty="0" smtClean="0"/>
              <a:t>펀드 보유 자산</a:t>
            </a:r>
            <a:endParaRPr lang="en-US" altLang="ko-KR" dirty="0" smtClean="0"/>
          </a:p>
          <a:p>
            <a:r>
              <a:rPr lang="ko-KR" altLang="en-US" dirty="0" smtClean="0"/>
              <a:t>등등</a:t>
            </a:r>
            <a:r>
              <a:rPr lang="en-US" altLang="ko-KR" dirty="0" smtClean="0"/>
              <a:t>…</a:t>
            </a:r>
            <a:r>
              <a:rPr lang="ko-KR" altLang="en-US" dirty="0" smtClean="0"/>
              <a:t>정보확인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본인의 투자성향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투자방향과</a:t>
            </a:r>
            <a:r>
              <a:rPr lang="ko-KR" altLang="en-US" dirty="0" smtClean="0"/>
              <a:t> 맞는지 검토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전문가와 상담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84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581891" y="1105593"/>
            <a:ext cx="2044931" cy="415636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/>
              <a:t>주식</a:t>
            </a:r>
            <a:endParaRPr lang="ko-KR" altLang="en-US" sz="1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99506" y="1729047"/>
            <a:ext cx="8620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/>
              <a:t>국내주식 </a:t>
            </a:r>
            <a:r>
              <a:rPr lang="en-US" altLang="ko-KR" sz="1600" dirty="0" smtClean="0"/>
              <a:t>: </a:t>
            </a:r>
            <a:r>
              <a:rPr lang="ko-KR" altLang="en-US" sz="1600" dirty="0" err="1" smtClean="0"/>
              <a:t>일반주주는</a:t>
            </a:r>
            <a:r>
              <a:rPr lang="ko-KR" altLang="en-US" sz="1600" dirty="0" smtClean="0"/>
              <a:t> 차익실현 비과세 </a:t>
            </a:r>
            <a:r>
              <a:rPr lang="en-US" altLang="ko-KR" sz="1600" dirty="0" smtClean="0"/>
              <a:t>(23</a:t>
            </a:r>
            <a:r>
              <a:rPr lang="ko-KR" altLang="en-US" sz="1600" dirty="0" smtClean="0"/>
              <a:t>년부터 과세 예정</a:t>
            </a:r>
            <a:r>
              <a:rPr lang="en-US" altLang="ko-KR" sz="1600" dirty="0" smtClean="0"/>
              <a:t>), </a:t>
            </a:r>
            <a:r>
              <a:rPr lang="ko-KR" altLang="en-US" sz="1600" dirty="0" smtClean="0">
                <a:solidFill>
                  <a:srgbClr val="FF0000"/>
                </a:solidFill>
              </a:rPr>
              <a:t>배당소득 과세</a:t>
            </a:r>
            <a:r>
              <a:rPr lang="en-US" altLang="ko-KR" sz="1600" dirty="0" smtClean="0">
                <a:solidFill>
                  <a:srgbClr val="FF0000"/>
                </a:solidFill>
              </a:rPr>
              <a:t>(15.4%)</a:t>
            </a:r>
          </a:p>
          <a:p>
            <a:r>
              <a:rPr lang="ko-KR" altLang="en-US" sz="1600" dirty="0" smtClean="0"/>
              <a:t>해외주식 </a:t>
            </a:r>
            <a:r>
              <a:rPr lang="en-US" altLang="ko-KR" sz="1600" dirty="0" smtClean="0"/>
              <a:t>: 250</a:t>
            </a:r>
            <a:r>
              <a:rPr lang="ko-KR" altLang="en-US" sz="1600" dirty="0" smtClean="0"/>
              <a:t>만원 </a:t>
            </a:r>
            <a:r>
              <a:rPr lang="ko-KR" altLang="en-US" sz="1600" dirty="0" err="1" smtClean="0"/>
              <a:t>기본공제후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22% </a:t>
            </a:r>
            <a:r>
              <a:rPr lang="ko-KR" altLang="en-US" sz="1600" dirty="0" smtClean="0"/>
              <a:t>양도소득세 과세</a:t>
            </a:r>
            <a:r>
              <a:rPr lang="en-US" altLang="ko-KR" sz="1600" dirty="0" smtClean="0"/>
              <a:t>, </a:t>
            </a:r>
            <a:r>
              <a:rPr lang="ko-KR" altLang="en-US" sz="1600" dirty="0" smtClean="0">
                <a:solidFill>
                  <a:srgbClr val="FF0000"/>
                </a:solidFill>
              </a:rPr>
              <a:t>배당소득 과세</a:t>
            </a:r>
            <a:r>
              <a:rPr lang="en-US" altLang="ko-KR" sz="1600" dirty="0" smtClean="0">
                <a:solidFill>
                  <a:srgbClr val="FF0000"/>
                </a:solidFill>
              </a:rPr>
              <a:t>(15.4%)</a:t>
            </a:r>
            <a:endParaRPr lang="ko-KR" altLang="en-US" sz="1600" dirty="0">
              <a:solidFill>
                <a:srgbClr val="FF0000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81891" y="2491160"/>
            <a:ext cx="2044931" cy="415636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/>
              <a:t>펀드</a:t>
            </a:r>
            <a:endParaRPr lang="ko-KR" altLang="en-US" sz="1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99506" y="3023174"/>
            <a:ext cx="8620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/>
              <a:t>국내주식형 펀드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차익실현 비과세 </a:t>
            </a:r>
            <a:r>
              <a:rPr lang="en-US" altLang="ko-KR" sz="1600" dirty="0" smtClean="0"/>
              <a:t>(23</a:t>
            </a:r>
            <a:r>
              <a:rPr lang="ko-KR" altLang="en-US" sz="1600" dirty="0" smtClean="0"/>
              <a:t>년부터 과세 예정</a:t>
            </a:r>
            <a:r>
              <a:rPr lang="en-US" altLang="ko-KR" sz="1600" dirty="0" smtClean="0"/>
              <a:t>), </a:t>
            </a:r>
            <a:r>
              <a:rPr lang="ko-KR" altLang="en-US" sz="1600" dirty="0" smtClean="0">
                <a:solidFill>
                  <a:srgbClr val="FF0000"/>
                </a:solidFill>
              </a:rPr>
              <a:t>배당소득 과세</a:t>
            </a:r>
            <a:r>
              <a:rPr lang="en-US" altLang="ko-KR" sz="1600" dirty="0" smtClean="0">
                <a:solidFill>
                  <a:srgbClr val="FF0000"/>
                </a:solidFill>
              </a:rPr>
              <a:t>(15.4%)</a:t>
            </a:r>
          </a:p>
          <a:p>
            <a:r>
              <a:rPr lang="ko-KR" altLang="en-US" sz="1600" dirty="0" smtClean="0"/>
              <a:t>해외주식형 펀드</a:t>
            </a:r>
            <a:r>
              <a:rPr lang="en-US" altLang="ko-KR" sz="1600" dirty="0" smtClean="0"/>
              <a:t>, </a:t>
            </a:r>
            <a:r>
              <a:rPr lang="ko-KR" altLang="en-US" sz="1600" dirty="0" err="1" smtClean="0"/>
              <a:t>채권형펀드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모든 수익 </a:t>
            </a:r>
            <a:r>
              <a:rPr lang="ko-KR" altLang="en-US" sz="1600" dirty="0" smtClean="0">
                <a:solidFill>
                  <a:srgbClr val="FF0000"/>
                </a:solidFill>
              </a:rPr>
              <a:t>배당소득 과세 </a:t>
            </a:r>
            <a:r>
              <a:rPr lang="en-US" altLang="ko-KR" sz="1600" dirty="0" smtClean="0">
                <a:solidFill>
                  <a:srgbClr val="FF0000"/>
                </a:solidFill>
              </a:rPr>
              <a:t>(15.4%)</a:t>
            </a:r>
            <a:endParaRPr lang="ko-KR" altLang="en-US" sz="1600" dirty="0">
              <a:solidFill>
                <a:srgbClr val="FF0000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81891" y="3724327"/>
            <a:ext cx="2044931" cy="415636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/>
              <a:t>ELS</a:t>
            </a:r>
            <a:endParaRPr lang="ko-KR" altLang="en-US" sz="1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99506" y="4322843"/>
            <a:ext cx="86202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/>
              <a:t>모든 수익 </a:t>
            </a:r>
            <a:r>
              <a:rPr lang="ko-KR" altLang="en-US" sz="1600" dirty="0" smtClean="0">
                <a:solidFill>
                  <a:srgbClr val="FF0000"/>
                </a:solidFill>
              </a:rPr>
              <a:t>배당소득세 과세</a:t>
            </a:r>
            <a:r>
              <a:rPr lang="en-US" altLang="ko-KR" sz="1600" dirty="0" smtClean="0">
                <a:solidFill>
                  <a:srgbClr val="FF0000"/>
                </a:solidFill>
              </a:rPr>
              <a:t>(15.4%)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581891" y="4854857"/>
            <a:ext cx="2044931" cy="415636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/>
              <a:t>ETF</a:t>
            </a:r>
            <a:endParaRPr lang="ko-KR" altLang="en-US" sz="1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99506" y="5463953"/>
            <a:ext cx="8620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/>
              <a:t>국내주식</a:t>
            </a:r>
            <a:r>
              <a:rPr lang="ko-KR" altLang="en-US" sz="1600" dirty="0"/>
              <a:t>형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ETF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차익실현 비과세 </a:t>
            </a:r>
            <a:r>
              <a:rPr lang="en-US" altLang="ko-KR" sz="1600" dirty="0" smtClean="0"/>
              <a:t>(23</a:t>
            </a:r>
            <a:r>
              <a:rPr lang="ko-KR" altLang="en-US" sz="1600" dirty="0" smtClean="0"/>
              <a:t>년부터 과세 예정</a:t>
            </a:r>
            <a:r>
              <a:rPr lang="en-US" altLang="ko-KR" sz="1600" dirty="0" smtClean="0"/>
              <a:t>), </a:t>
            </a:r>
            <a:r>
              <a:rPr lang="ko-KR" altLang="en-US" sz="1600" dirty="0" smtClean="0">
                <a:solidFill>
                  <a:srgbClr val="FF0000"/>
                </a:solidFill>
              </a:rPr>
              <a:t>배당소득 과세</a:t>
            </a:r>
            <a:r>
              <a:rPr lang="en-US" altLang="ko-KR" sz="1600" dirty="0" smtClean="0">
                <a:solidFill>
                  <a:srgbClr val="FF0000"/>
                </a:solidFill>
              </a:rPr>
              <a:t>(15.4%)</a:t>
            </a:r>
          </a:p>
          <a:p>
            <a:r>
              <a:rPr lang="ko-KR" altLang="en-US" sz="1600" dirty="0" smtClean="0"/>
              <a:t>해외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채권형</a:t>
            </a:r>
            <a:r>
              <a:rPr lang="en-US" altLang="ko-KR" sz="1600" dirty="0" smtClean="0"/>
              <a:t>ETF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모든 수익 </a:t>
            </a:r>
            <a:r>
              <a:rPr lang="ko-KR" altLang="en-US" sz="1600" dirty="0" smtClean="0">
                <a:solidFill>
                  <a:srgbClr val="FF0000"/>
                </a:solidFill>
              </a:rPr>
              <a:t>배당소득</a:t>
            </a:r>
            <a:r>
              <a:rPr lang="ko-KR" altLang="en-US" sz="1600" dirty="0" smtClean="0"/>
              <a:t> </a:t>
            </a:r>
            <a:r>
              <a:rPr lang="ko-KR" altLang="en-US" sz="1600" dirty="0" smtClean="0">
                <a:solidFill>
                  <a:srgbClr val="FF0000"/>
                </a:solidFill>
              </a:rPr>
              <a:t>과세 </a:t>
            </a:r>
            <a:r>
              <a:rPr lang="en-US" altLang="ko-KR" sz="1600" dirty="0" smtClean="0">
                <a:solidFill>
                  <a:srgbClr val="FF0000"/>
                </a:solidFill>
              </a:rPr>
              <a:t>(15.4%)</a:t>
            </a:r>
            <a:endParaRPr lang="ko-KR" altLang="en-US" sz="16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2385" y="332509"/>
            <a:ext cx="3690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각 금융상품 별 세금</a:t>
            </a:r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ko-KR" altLang="en-US" sz="1400" b="1" dirty="0" smtClean="0">
                <a:solidFill>
                  <a:schemeClr val="accent6">
                    <a:lumMod val="75000"/>
                  </a:schemeClr>
                </a:solidFill>
              </a:rPr>
              <a:t>펀드 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&amp; ETF</a:t>
            </a:r>
            <a:endParaRPr lang="ko-KR" altLang="en-U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81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73331" y="1321724"/>
            <a:ext cx="826285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이자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배당소득이 </a:t>
            </a:r>
            <a:r>
              <a:rPr lang="en-US" altLang="ko-KR" dirty="0" smtClean="0"/>
              <a:t>2</a:t>
            </a:r>
            <a:r>
              <a:rPr lang="ko-KR" altLang="en-US" dirty="0" smtClean="0"/>
              <a:t>천만원을 넘어가는 경우</a:t>
            </a:r>
            <a:r>
              <a:rPr lang="en-US" altLang="ko-KR" dirty="0" smtClean="0"/>
              <a:t>…?</a:t>
            </a:r>
          </a:p>
          <a:p>
            <a:endParaRPr lang="en-US" altLang="ko-KR" dirty="0"/>
          </a:p>
          <a:p>
            <a:r>
              <a:rPr lang="en-US" altLang="ko-KR" dirty="0" smtClean="0"/>
              <a:t>-&gt; </a:t>
            </a:r>
            <a:r>
              <a:rPr lang="ko-KR" altLang="en-US" dirty="0" smtClean="0"/>
              <a:t>금융소득 종합과세</a:t>
            </a:r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중장기 관점에서 세제혜택을 받으며 투자할 수 있는</a:t>
            </a:r>
            <a:r>
              <a:rPr lang="en-US" altLang="ko-KR" dirty="0"/>
              <a:t> </a:t>
            </a:r>
            <a:r>
              <a:rPr lang="ko-KR" altLang="en-US" dirty="0" smtClean="0"/>
              <a:t>방법</a:t>
            </a:r>
            <a:r>
              <a:rPr lang="en-US" altLang="ko-KR" dirty="0" smtClean="0"/>
              <a:t>..?</a:t>
            </a:r>
          </a:p>
          <a:p>
            <a:endParaRPr lang="en-US" altLang="ko-KR" dirty="0"/>
          </a:p>
          <a:p>
            <a:r>
              <a:rPr lang="en-US" altLang="ko-KR" dirty="0" smtClean="0"/>
              <a:t>-&gt; </a:t>
            </a:r>
            <a:r>
              <a:rPr lang="ko-KR" altLang="en-US" dirty="0" smtClean="0"/>
              <a:t>연금저축 </a:t>
            </a:r>
            <a:r>
              <a:rPr lang="en-US" altLang="ko-KR" dirty="0" smtClean="0"/>
              <a:t>&amp; ISA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ko-KR" altLang="en-US" sz="1400" b="1" dirty="0" smtClean="0">
                <a:solidFill>
                  <a:schemeClr val="accent6">
                    <a:lumMod val="75000"/>
                  </a:schemeClr>
                </a:solidFill>
              </a:rPr>
              <a:t>펀드 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</a:rPr>
              <a:t>&amp; ETF</a:t>
            </a:r>
            <a:endParaRPr lang="ko-KR" altLang="en-US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44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788" y="1846812"/>
            <a:ext cx="6353301" cy="37060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accent2"/>
                </a:solidFill>
              </a:rPr>
              <a:t>3. </a:t>
            </a:r>
            <a:r>
              <a:rPr lang="ko-KR" altLang="en-US" sz="1400" b="1" dirty="0" smtClean="0">
                <a:solidFill>
                  <a:schemeClr val="accent2"/>
                </a:solidFill>
              </a:rPr>
              <a:t>연금펀드 </a:t>
            </a:r>
            <a:r>
              <a:rPr lang="en-US" altLang="ko-KR" sz="1400" b="1" dirty="0" smtClean="0">
                <a:solidFill>
                  <a:schemeClr val="accent2"/>
                </a:solidFill>
              </a:rPr>
              <a:t>&amp; ISA</a:t>
            </a:r>
            <a:endParaRPr lang="ko-KR" altLang="en-US" sz="1400" b="1" dirty="0">
              <a:solidFill>
                <a:schemeClr val="accent2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90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581891" y="1313411"/>
            <a:ext cx="2419004" cy="6982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/>
              <a:t>연금저축펀드</a:t>
            </a:r>
            <a:endParaRPr lang="ko-KR" alt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947651" y="2252749"/>
            <a:ext cx="27930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altLang="ko-KR" dirty="0" smtClean="0"/>
              <a:t>5</a:t>
            </a:r>
            <a:r>
              <a:rPr lang="ko-KR" altLang="en-US" dirty="0" smtClean="0"/>
              <a:t>년 납입</a:t>
            </a:r>
            <a:endParaRPr lang="en-US" altLang="ko-KR" dirty="0" smtClean="0"/>
          </a:p>
          <a:p>
            <a:pPr marL="285750" indent="-285750">
              <a:buFontTx/>
              <a:buChar char="-"/>
            </a:pPr>
            <a:r>
              <a:rPr lang="en-US" altLang="ko-KR" dirty="0" smtClean="0"/>
              <a:t>55</a:t>
            </a:r>
            <a:r>
              <a:rPr lang="ko-KR" altLang="en-US" dirty="0" smtClean="0"/>
              <a:t>세 이상</a:t>
            </a:r>
            <a:endParaRPr lang="en-US" altLang="ko-KR" dirty="0" smtClean="0"/>
          </a:p>
          <a:p>
            <a:pPr marL="285750" indent="-285750">
              <a:buFontTx/>
              <a:buChar char="-"/>
            </a:pPr>
            <a:r>
              <a:rPr lang="en-US" altLang="ko-KR" dirty="0" smtClean="0"/>
              <a:t>10</a:t>
            </a:r>
            <a:r>
              <a:rPr lang="ko-KR" altLang="en-US" dirty="0" smtClean="0"/>
              <a:t>년 이상 연금 지급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739833" y="3690851"/>
            <a:ext cx="3424843" cy="73983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세액공제 </a:t>
            </a:r>
            <a:r>
              <a:rPr lang="en-US" altLang="ko-KR" dirty="0" smtClean="0">
                <a:solidFill>
                  <a:schemeClr val="tx1"/>
                </a:solidFill>
              </a:rPr>
              <a:t>&amp; </a:t>
            </a:r>
            <a:r>
              <a:rPr lang="ko-KR" altLang="en-US" dirty="0" smtClean="0">
                <a:solidFill>
                  <a:schemeClr val="tx1"/>
                </a:solidFill>
              </a:rPr>
              <a:t>운용수익 비과세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" name="오른쪽 화살표 5"/>
          <p:cNvSpPr/>
          <p:nvPr/>
        </p:nvSpPr>
        <p:spPr>
          <a:xfrm>
            <a:off x="4505498" y="3690851"/>
            <a:ext cx="465513" cy="739833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5320145" y="3690851"/>
            <a:ext cx="2926080" cy="739833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과세이연</a:t>
            </a:r>
            <a:r>
              <a:rPr lang="ko-KR" altLang="en-US" dirty="0" smtClean="0"/>
              <a:t> </a:t>
            </a:r>
            <a:r>
              <a:rPr lang="en-US" altLang="ko-KR" dirty="0" smtClean="0"/>
              <a:t>&amp; </a:t>
            </a:r>
            <a:r>
              <a:rPr lang="ko-KR" altLang="en-US" dirty="0" err="1" smtClean="0"/>
              <a:t>연금소득세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47650" y="4765964"/>
            <a:ext cx="79469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ko-KR" altLang="en-US" dirty="0" smtClean="0">
                <a:latin typeface="+mn-ea"/>
              </a:rPr>
              <a:t>연 </a:t>
            </a:r>
            <a:r>
              <a:rPr lang="en-US" altLang="ko-KR" dirty="0" smtClean="0">
                <a:latin typeface="+mn-ea"/>
              </a:rPr>
              <a:t>400</a:t>
            </a:r>
            <a:r>
              <a:rPr lang="ko-KR" altLang="en-US" dirty="0" smtClean="0">
                <a:latin typeface="+mn-ea"/>
              </a:rPr>
              <a:t>만원 세액공제</a:t>
            </a:r>
            <a:r>
              <a:rPr lang="en-US" altLang="ko-KR" dirty="0" smtClean="0">
                <a:latin typeface="+mn-ea"/>
              </a:rPr>
              <a:t>13.2% or 16.5% </a:t>
            </a:r>
            <a:r>
              <a:rPr lang="en-US" altLang="ko-KR" sz="1000" dirty="0" smtClean="0">
                <a:latin typeface="+mn-ea"/>
              </a:rPr>
              <a:t>(</a:t>
            </a:r>
            <a:r>
              <a:rPr lang="ko-KR" altLang="en-US" sz="1000" dirty="0" smtClean="0">
                <a:latin typeface="+mn-ea"/>
              </a:rPr>
              <a:t>기준</a:t>
            </a:r>
            <a:r>
              <a:rPr lang="en-US" altLang="ko-KR" sz="1000" dirty="0" smtClean="0">
                <a:latin typeface="+mn-ea"/>
              </a:rPr>
              <a:t> </a:t>
            </a:r>
            <a:r>
              <a:rPr lang="ko-KR" altLang="en-US" sz="1000" dirty="0" err="1" smtClean="0">
                <a:latin typeface="+mn-ea"/>
              </a:rPr>
              <a:t>총급여</a:t>
            </a:r>
            <a:r>
              <a:rPr lang="ko-KR" altLang="en-US" sz="1000" dirty="0" smtClean="0">
                <a:latin typeface="+mn-ea"/>
              </a:rPr>
              <a:t> </a:t>
            </a:r>
            <a:r>
              <a:rPr lang="en-US" altLang="ko-KR" sz="1000" dirty="0" smtClean="0">
                <a:latin typeface="+mn-ea"/>
              </a:rPr>
              <a:t>5500</a:t>
            </a:r>
            <a:r>
              <a:rPr lang="ko-KR" altLang="en-US" sz="1000" dirty="0" smtClean="0">
                <a:latin typeface="+mn-ea"/>
              </a:rPr>
              <a:t>만원</a:t>
            </a:r>
            <a:r>
              <a:rPr lang="en-US" altLang="ko-KR" sz="1000" dirty="0" smtClean="0">
                <a:latin typeface="+mn-ea"/>
              </a:rPr>
              <a:t>, </a:t>
            </a:r>
            <a:r>
              <a:rPr lang="ko-KR" altLang="en-US" sz="1000" dirty="0" smtClean="0">
                <a:latin typeface="+mn-ea"/>
              </a:rPr>
              <a:t>종합소득금액 </a:t>
            </a:r>
            <a:r>
              <a:rPr lang="en-US" altLang="ko-KR" sz="1000" dirty="0" smtClean="0">
                <a:latin typeface="+mn-ea"/>
              </a:rPr>
              <a:t>4000</a:t>
            </a:r>
            <a:r>
              <a:rPr lang="ko-KR" altLang="en-US" sz="1000" dirty="0" smtClean="0">
                <a:latin typeface="+mn-ea"/>
              </a:rPr>
              <a:t>만원</a:t>
            </a:r>
            <a:r>
              <a:rPr lang="en-US" altLang="ko-KR" sz="1000" dirty="0" smtClean="0">
                <a:latin typeface="+mn-ea"/>
              </a:rPr>
              <a:t>)</a:t>
            </a:r>
            <a:endParaRPr lang="en-US" altLang="ko-KR" dirty="0" smtClean="0">
              <a:latin typeface="+mn-ea"/>
            </a:endParaRPr>
          </a:p>
          <a:p>
            <a:pPr marL="285750" indent="-285750">
              <a:buFontTx/>
              <a:buChar char="-"/>
            </a:pPr>
            <a:r>
              <a:rPr lang="ko-KR" altLang="en-US" dirty="0" smtClean="0">
                <a:latin typeface="+mn-ea"/>
              </a:rPr>
              <a:t>연 최대 </a:t>
            </a:r>
            <a:r>
              <a:rPr lang="en-US" altLang="ko-KR" dirty="0" smtClean="0">
                <a:latin typeface="+mn-ea"/>
              </a:rPr>
              <a:t>1800</a:t>
            </a:r>
            <a:r>
              <a:rPr lang="ko-KR" altLang="en-US" dirty="0" smtClean="0">
                <a:latin typeface="+mn-ea"/>
              </a:rPr>
              <a:t>만원까지 납입 가능</a:t>
            </a:r>
            <a:endParaRPr lang="en-US" altLang="ko-KR" dirty="0" smtClean="0">
              <a:latin typeface="+mn-ea"/>
            </a:endParaRPr>
          </a:p>
          <a:p>
            <a:pPr marL="285750" indent="-285750">
              <a:buFontTx/>
              <a:buChar char="-"/>
            </a:pPr>
            <a:r>
              <a:rPr lang="ko-KR" altLang="en-US" dirty="0" err="1" smtClean="0">
                <a:latin typeface="+mn-ea"/>
              </a:rPr>
              <a:t>연금소득세</a:t>
            </a:r>
            <a:r>
              <a:rPr lang="ko-KR" altLang="en-US" dirty="0" smtClean="0">
                <a:latin typeface="+mn-ea"/>
              </a:rPr>
              <a:t> </a:t>
            </a:r>
            <a:r>
              <a:rPr lang="en-US" altLang="ko-KR" dirty="0" smtClean="0">
                <a:latin typeface="+mn-ea"/>
              </a:rPr>
              <a:t>(3.3~5.5%)</a:t>
            </a:r>
          </a:p>
          <a:p>
            <a:pPr marL="285750" indent="-285750">
              <a:buFontTx/>
              <a:buChar char="-"/>
            </a:pPr>
            <a:r>
              <a:rPr lang="ko-KR" altLang="en-US" dirty="0" err="1" smtClean="0">
                <a:latin typeface="+mn-ea"/>
              </a:rPr>
              <a:t>연금지급시</a:t>
            </a:r>
            <a:r>
              <a:rPr lang="ko-KR" altLang="en-US" smtClean="0">
                <a:latin typeface="+mn-ea"/>
              </a:rPr>
              <a:t> 분리과세</a:t>
            </a:r>
            <a:r>
              <a:rPr lang="en-US" altLang="ko-KR" dirty="0" smtClean="0">
                <a:latin typeface="+mn-ea"/>
              </a:rPr>
              <a:t>(</a:t>
            </a:r>
            <a:r>
              <a:rPr lang="ko-KR" altLang="en-US" dirty="0" smtClean="0">
                <a:latin typeface="+mn-ea"/>
              </a:rPr>
              <a:t>연 </a:t>
            </a:r>
            <a:r>
              <a:rPr lang="en-US" altLang="ko-KR" dirty="0" smtClean="0">
                <a:latin typeface="+mn-ea"/>
              </a:rPr>
              <a:t>1200</a:t>
            </a:r>
            <a:r>
              <a:rPr lang="ko-KR" altLang="en-US" dirty="0" smtClean="0">
                <a:latin typeface="+mn-ea"/>
              </a:rPr>
              <a:t>만원까지</a:t>
            </a:r>
            <a:r>
              <a:rPr lang="en-US" altLang="ko-KR" dirty="0" smtClean="0">
                <a:latin typeface="+mn-ea"/>
              </a:rPr>
              <a:t>)</a:t>
            </a:r>
          </a:p>
          <a:p>
            <a:pPr marL="285750" indent="-285750">
              <a:buFontTx/>
              <a:buChar char="-"/>
            </a:pPr>
            <a:r>
              <a:rPr lang="ko-KR" altLang="en-US" dirty="0" smtClean="0">
                <a:latin typeface="+mn-ea"/>
              </a:rPr>
              <a:t>세액공제 받지 않은 자금은 </a:t>
            </a:r>
            <a:r>
              <a:rPr lang="ko-KR" altLang="en-US" dirty="0" err="1" smtClean="0">
                <a:latin typeface="+mn-ea"/>
              </a:rPr>
              <a:t>패널티</a:t>
            </a:r>
            <a:r>
              <a:rPr lang="ko-KR" altLang="en-US" dirty="0" smtClean="0">
                <a:latin typeface="+mn-ea"/>
              </a:rPr>
              <a:t> 없이 </a:t>
            </a:r>
            <a:r>
              <a:rPr lang="ko-KR" altLang="en-US" dirty="0" err="1" smtClean="0">
                <a:latin typeface="+mn-ea"/>
              </a:rPr>
              <a:t>출금가능</a:t>
            </a:r>
            <a:endParaRPr lang="ko-KR" altLang="en-US" dirty="0">
              <a:latin typeface="+mn-ea"/>
            </a:endParaRPr>
          </a:p>
        </p:txBody>
      </p:sp>
      <p:sp>
        <p:nvSpPr>
          <p:cNvPr id="9" name="순서도: 처리 8"/>
          <p:cNvSpPr/>
          <p:nvPr/>
        </p:nvSpPr>
        <p:spPr>
          <a:xfrm>
            <a:off x="4505498" y="2252749"/>
            <a:ext cx="1870364" cy="847899"/>
          </a:xfrm>
          <a:prstGeom prst="flowChart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/>
              <a:t>해지가산세</a:t>
            </a:r>
            <a:endParaRPr lang="en-US" altLang="ko-KR" dirty="0" smtClean="0"/>
          </a:p>
          <a:p>
            <a:pPr algn="ctr"/>
            <a:r>
              <a:rPr lang="en-US" altLang="ko-KR" dirty="0" smtClean="0"/>
              <a:t>16.5%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accent2"/>
                </a:solidFill>
              </a:rPr>
              <a:t>3. </a:t>
            </a:r>
            <a:r>
              <a:rPr lang="ko-KR" altLang="en-US" sz="1400" b="1" dirty="0" smtClean="0">
                <a:solidFill>
                  <a:schemeClr val="accent2"/>
                </a:solidFill>
              </a:rPr>
              <a:t>연금펀드 </a:t>
            </a:r>
            <a:r>
              <a:rPr lang="en-US" altLang="ko-KR" sz="1400" b="1" dirty="0" smtClean="0">
                <a:solidFill>
                  <a:schemeClr val="accent2"/>
                </a:solidFill>
              </a:rPr>
              <a:t>&amp; ISA</a:t>
            </a:r>
            <a:endParaRPr lang="ko-KR" altLang="en-US" sz="1400" b="1" dirty="0">
              <a:solidFill>
                <a:schemeClr val="accent2"/>
              </a:solidFill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217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68" y="1104068"/>
            <a:ext cx="2966375" cy="181530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2168" y="3225339"/>
            <a:ext cx="795514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년 이상 </a:t>
            </a:r>
            <a:r>
              <a:rPr lang="ko-KR" altLang="en-US" dirty="0" err="1" smtClean="0"/>
              <a:t>보유시</a:t>
            </a:r>
            <a:r>
              <a:rPr lang="en-US" altLang="ko-KR" dirty="0" smtClean="0"/>
              <a:t>…</a:t>
            </a:r>
          </a:p>
          <a:p>
            <a:endParaRPr lang="en-US" altLang="ko-KR" dirty="0"/>
          </a:p>
          <a:p>
            <a:pPr marL="285750" indent="-285750">
              <a:buFontTx/>
              <a:buChar char="-"/>
            </a:pPr>
            <a:r>
              <a:rPr lang="en-US" altLang="ko-KR" dirty="0" smtClean="0"/>
              <a:t>200</a:t>
            </a:r>
            <a:r>
              <a:rPr lang="ko-KR" altLang="en-US" dirty="0" smtClean="0"/>
              <a:t>만원 수익 비과세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  </a:t>
            </a:r>
            <a:r>
              <a:rPr lang="ko-KR" altLang="en-US" dirty="0" err="1" smtClean="0"/>
              <a:t>초과분은</a:t>
            </a:r>
            <a:r>
              <a:rPr lang="ko-KR" altLang="en-US" dirty="0" smtClean="0"/>
              <a:t> </a:t>
            </a:r>
            <a:r>
              <a:rPr lang="en-US" altLang="ko-KR" dirty="0" smtClean="0"/>
              <a:t>9.9% </a:t>
            </a:r>
            <a:r>
              <a:rPr lang="ko-KR" altLang="en-US" dirty="0" smtClean="0"/>
              <a:t>분리과세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  </a:t>
            </a:r>
            <a:r>
              <a:rPr lang="ko-KR" altLang="en-US" dirty="0" err="1" smtClean="0"/>
              <a:t>서민형은</a:t>
            </a:r>
            <a:r>
              <a:rPr lang="ko-KR" altLang="en-US" dirty="0" smtClean="0"/>
              <a:t> </a:t>
            </a:r>
            <a:r>
              <a:rPr lang="en-US" altLang="ko-KR" dirty="0" smtClean="0"/>
              <a:t>400</a:t>
            </a:r>
            <a:r>
              <a:rPr lang="ko-KR" altLang="en-US" dirty="0" smtClean="0"/>
              <a:t>만원까지 비과세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(</a:t>
            </a:r>
            <a:r>
              <a:rPr lang="ko-KR" altLang="en-US" sz="1100" dirty="0" smtClean="0"/>
              <a:t>서민형 기준소득 사업자</a:t>
            </a:r>
            <a:r>
              <a:rPr lang="en-US" altLang="ko-KR" sz="1100" dirty="0" smtClean="0"/>
              <a:t>3500</a:t>
            </a:r>
            <a:r>
              <a:rPr lang="ko-KR" altLang="en-US" sz="1100" dirty="0" smtClean="0"/>
              <a:t>만원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근로자 </a:t>
            </a:r>
            <a:r>
              <a:rPr lang="en-US" altLang="ko-KR" sz="1100" dirty="0" smtClean="0"/>
              <a:t>5000</a:t>
            </a:r>
            <a:r>
              <a:rPr lang="ko-KR" altLang="en-US" sz="1100" dirty="0" smtClean="0"/>
              <a:t>만원</a:t>
            </a:r>
            <a:r>
              <a:rPr lang="en-US" altLang="ko-KR" sz="1100" dirty="0" smtClean="0"/>
              <a:t>)</a:t>
            </a:r>
          </a:p>
          <a:p>
            <a:endParaRPr lang="en-US" altLang="ko-KR" dirty="0"/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연간 </a:t>
            </a:r>
            <a:r>
              <a:rPr lang="en-US" altLang="ko-KR" dirty="0" smtClean="0"/>
              <a:t>2</a:t>
            </a:r>
            <a:r>
              <a:rPr lang="ko-KR" altLang="en-US" dirty="0" smtClean="0"/>
              <a:t>천만원까지 </a:t>
            </a:r>
            <a:r>
              <a:rPr lang="ko-KR" altLang="en-US" dirty="0" err="1" smtClean="0"/>
              <a:t>납입가능</a:t>
            </a:r>
            <a:endParaRPr lang="en-US" altLang="ko-KR" dirty="0" smtClean="0"/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최대 </a:t>
            </a:r>
            <a:r>
              <a:rPr lang="en-US" altLang="ko-KR" dirty="0" smtClean="0"/>
              <a:t>1</a:t>
            </a:r>
            <a:r>
              <a:rPr lang="ko-KR" altLang="en-US" dirty="0" smtClean="0"/>
              <a:t>억까지  </a:t>
            </a:r>
            <a:r>
              <a:rPr lang="ko-KR" altLang="en-US" dirty="0" err="1" smtClean="0"/>
              <a:t>이월가능</a:t>
            </a:r>
            <a:endParaRPr lang="en-US" altLang="ko-KR" dirty="0" smtClean="0"/>
          </a:p>
          <a:p>
            <a:pPr marL="285750" indent="-285750">
              <a:buFontTx/>
              <a:buChar char="-"/>
            </a:pPr>
            <a:endParaRPr lang="en-US" altLang="ko-KR" dirty="0"/>
          </a:p>
          <a:p>
            <a:pPr marL="285750" indent="-285750">
              <a:buFontTx/>
              <a:buChar char="-"/>
            </a:pPr>
            <a:r>
              <a:rPr lang="ko-KR" altLang="en-US" dirty="0" err="1" smtClean="0"/>
              <a:t>만기자금</a:t>
            </a:r>
            <a:r>
              <a:rPr lang="ko-KR" altLang="en-US" dirty="0" smtClean="0"/>
              <a:t> 중 </a:t>
            </a:r>
            <a:r>
              <a:rPr lang="en-US" altLang="ko-KR" dirty="0" smtClean="0"/>
              <a:t>10%, </a:t>
            </a:r>
            <a:r>
              <a:rPr lang="ko-KR" altLang="en-US" dirty="0" smtClean="0"/>
              <a:t>최대 </a:t>
            </a:r>
            <a:r>
              <a:rPr lang="en-US" altLang="ko-KR" dirty="0" smtClean="0"/>
              <a:t>300</a:t>
            </a:r>
            <a:r>
              <a:rPr lang="ko-KR" altLang="en-US" dirty="0" smtClean="0"/>
              <a:t>만원 </a:t>
            </a:r>
            <a:r>
              <a:rPr lang="ko-KR" altLang="en-US" dirty="0" err="1" smtClean="0"/>
              <a:t>연금계좌로</a:t>
            </a:r>
            <a:r>
              <a:rPr lang="ko-KR" altLang="en-US" dirty="0" smtClean="0"/>
              <a:t> 이체 가능</a:t>
            </a:r>
            <a:r>
              <a:rPr lang="en-US" altLang="ko-KR" dirty="0" smtClean="0"/>
              <a:t>, </a:t>
            </a:r>
            <a:r>
              <a:rPr lang="ko-KR" altLang="en-US" dirty="0" smtClean="0"/>
              <a:t>세액공제</a:t>
            </a:r>
            <a:endParaRPr lang="en-US" altLang="ko-KR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accent2"/>
                </a:solidFill>
              </a:rPr>
              <a:t>3. </a:t>
            </a:r>
            <a:r>
              <a:rPr lang="ko-KR" altLang="en-US" sz="1400" b="1" dirty="0" smtClean="0">
                <a:solidFill>
                  <a:schemeClr val="accent2"/>
                </a:solidFill>
              </a:rPr>
              <a:t>연금펀드 </a:t>
            </a:r>
            <a:r>
              <a:rPr lang="en-US" altLang="ko-KR" sz="1400" b="1" dirty="0" smtClean="0">
                <a:solidFill>
                  <a:schemeClr val="accent2"/>
                </a:solidFill>
              </a:rPr>
              <a:t>&amp; ISA</a:t>
            </a:r>
            <a:endParaRPr lang="ko-KR" altLang="en-US" sz="1400" b="1" dirty="0">
              <a:solidFill>
                <a:schemeClr val="accent2"/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02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1" y="1728770"/>
            <a:ext cx="3774150" cy="38071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04015" y="2019993"/>
            <a:ext cx="295933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세제혜택을 이용한 투자</a:t>
            </a:r>
            <a:endParaRPr lang="en-US" altLang="ko-KR" dirty="0" smtClean="0"/>
          </a:p>
          <a:p>
            <a:endParaRPr lang="en-US" altLang="ko-KR" dirty="0"/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해외펀드</a:t>
            </a:r>
            <a:endParaRPr lang="en-US" altLang="ko-KR" dirty="0" smtClean="0"/>
          </a:p>
          <a:p>
            <a:pPr marL="285750" indent="-285750">
              <a:buFontTx/>
              <a:buChar char="-"/>
            </a:pPr>
            <a:endParaRPr lang="en-US" altLang="ko-KR" dirty="0"/>
          </a:p>
          <a:p>
            <a:pPr marL="285750" indent="-285750">
              <a:buFontTx/>
              <a:buChar char="-"/>
            </a:pPr>
            <a:r>
              <a:rPr lang="ko-KR" altLang="en-US" dirty="0" smtClean="0"/>
              <a:t>해외</a:t>
            </a:r>
            <a:r>
              <a:rPr lang="en-US" altLang="ko-KR" dirty="0" smtClean="0"/>
              <a:t>ETF</a:t>
            </a:r>
          </a:p>
          <a:p>
            <a:pPr marL="285750" indent="-285750">
              <a:buFontTx/>
              <a:buChar char="-"/>
            </a:pPr>
            <a:endParaRPr lang="en-US" altLang="ko-KR" dirty="0"/>
          </a:p>
          <a:p>
            <a:pPr marL="285750" indent="-285750">
              <a:buFontTx/>
              <a:buChar char="-"/>
            </a:pPr>
            <a:r>
              <a:rPr lang="en-US" altLang="ko-KR" dirty="0" smtClean="0"/>
              <a:t>ELS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accent2"/>
                </a:solidFill>
              </a:rPr>
              <a:t>3. </a:t>
            </a:r>
            <a:r>
              <a:rPr lang="ko-KR" altLang="en-US" sz="1400" b="1" dirty="0" smtClean="0">
                <a:solidFill>
                  <a:schemeClr val="accent2"/>
                </a:solidFill>
              </a:rPr>
              <a:t>연금펀드 </a:t>
            </a:r>
            <a:r>
              <a:rPr lang="en-US" altLang="ko-KR" sz="1400" b="1" dirty="0" smtClean="0">
                <a:solidFill>
                  <a:schemeClr val="accent2"/>
                </a:solidFill>
              </a:rPr>
              <a:t>&amp; ISA</a:t>
            </a:r>
            <a:endParaRPr lang="ko-KR" altLang="en-US" sz="1400" b="1" dirty="0">
              <a:solidFill>
                <a:schemeClr val="accent2"/>
              </a:solidFill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83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0327" y="1097280"/>
            <a:ext cx="5345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ISA</a:t>
            </a:r>
            <a:r>
              <a:rPr lang="ko-KR" altLang="en-US" b="1" dirty="0" smtClean="0"/>
              <a:t>와 연금저축펀드의 </a:t>
            </a:r>
            <a:r>
              <a:rPr lang="ko-KR" altLang="en-US" b="1" dirty="0" smtClean="0">
                <a:solidFill>
                  <a:srgbClr val="FF0000"/>
                </a:solidFill>
              </a:rPr>
              <a:t>세제혜택</a:t>
            </a:r>
            <a:r>
              <a:rPr lang="ko-KR" altLang="en-US" b="1" dirty="0" smtClean="0"/>
              <a:t> 극대화</a:t>
            </a:r>
            <a:endParaRPr lang="ko-KR" alt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06582" y="1828800"/>
            <a:ext cx="73484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그냥 투자를 했다면</a:t>
            </a:r>
            <a:r>
              <a:rPr lang="en-US" altLang="ko-KR" dirty="0" smtClean="0"/>
              <a:t>..? 15.4% </a:t>
            </a:r>
            <a:r>
              <a:rPr lang="ko-KR" altLang="en-US" dirty="0" smtClean="0"/>
              <a:t>과세되는 금융상품을</a:t>
            </a:r>
            <a:r>
              <a:rPr lang="en-US" altLang="ko-KR" dirty="0" smtClean="0"/>
              <a:t>…</a:t>
            </a:r>
          </a:p>
          <a:p>
            <a:endParaRPr lang="en-US" altLang="ko-KR" dirty="0"/>
          </a:p>
          <a:p>
            <a:r>
              <a:rPr lang="ko-KR" altLang="en-US" dirty="0" smtClean="0"/>
              <a:t>해외펀드</a:t>
            </a:r>
            <a:r>
              <a:rPr lang="en-US" altLang="ko-KR" dirty="0" smtClean="0"/>
              <a:t>,</a:t>
            </a:r>
            <a:r>
              <a:rPr lang="ko-KR" altLang="en-US" dirty="0" smtClean="0"/>
              <a:t> </a:t>
            </a:r>
            <a:r>
              <a:rPr lang="en-US" altLang="ko-KR" dirty="0" smtClean="0"/>
              <a:t>ETF</a:t>
            </a:r>
            <a:r>
              <a:rPr lang="ko-KR" altLang="en-US" dirty="0" smtClean="0"/>
              <a:t>가 적합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0327" y="3435928"/>
            <a:ext cx="5345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ISA</a:t>
            </a:r>
            <a:r>
              <a:rPr lang="ko-KR" altLang="en-US" b="1" dirty="0" smtClean="0"/>
              <a:t>와 연금저축펀드의 </a:t>
            </a:r>
            <a:r>
              <a:rPr lang="ko-KR" altLang="en-US" b="1" dirty="0" smtClean="0">
                <a:solidFill>
                  <a:srgbClr val="FF0000"/>
                </a:solidFill>
              </a:rPr>
              <a:t>장기투자</a:t>
            </a:r>
            <a:r>
              <a:rPr lang="ko-KR" altLang="en-US" b="1" dirty="0" smtClean="0"/>
              <a:t> 효과</a:t>
            </a:r>
            <a:endParaRPr lang="ko-KR" alt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817418" y="4027393"/>
            <a:ext cx="73484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단기로 투자했다면</a:t>
            </a:r>
            <a:r>
              <a:rPr lang="en-US" altLang="ko-KR" dirty="0" smtClean="0"/>
              <a:t>..? </a:t>
            </a:r>
            <a:r>
              <a:rPr lang="ko-KR" altLang="en-US" dirty="0" smtClean="0"/>
              <a:t>금방 해지해 버릴 금융상품을</a:t>
            </a:r>
            <a:r>
              <a:rPr lang="en-US" altLang="ko-KR" dirty="0" smtClean="0"/>
              <a:t>..</a:t>
            </a:r>
          </a:p>
          <a:p>
            <a:endParaRPr lang="en-US" altLang="ko-KR" dirty="0"/>
          </a:p>
          <a:p>
            <a:r>
              <a:rPr lang="ko-KR" altLang="en-US" dirty="0" smtClean="0"/>
              <a:t>장기적인 </a:t>
            </a:r>
            <a:r>
              <a:rPr lang="ko-KR" altLang="en-US" dirty="0" err="1" smtClean="0"/>
              <a:t>트랜드</a:t>
            </a:r>
            <a:r>
              <a:rPr lang="ko-KR" altLang="en-US" dirty="0" smtClean="0"/>
              <a:t> 고려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558742" y="507076"/>
            <a:ext cx="19618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accent2"/>
                </a:solidFill>
              </a:rPr>
              <a:t>3. </a:t>
            </a:r>
            <a:r>
              <a:rPr lang="ko-KR" altLang="en-US" sz="1400" b="1" dirty="0" smtClean="0">
                <a:solidFill>
                  <a:schemeClr val="accent2"/>
                </a:solidFill>
              </a:rPr>
              <a:t>연금펀드 </a:t>
            </a:r>
            <a:r>
              <a:rPr lang="en-US" altLang="ko-KR" sz="1400" b="1" dirty="0" smtClean="0">
                <a:solidFill>
                  <a:schemeClr val="accent2"/>
                </a:solidFill>
              </a:rPr>
              <a:t>&amp; ISA</a:t>
            </a:r>
            <a:endParaRPr lang="ko-KR" altLang="en-US" sz="1400" b="1" dirty="0">
              <a:solidFill>
                <a:schemeClr val="accent2"/>
              </a:solidFill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21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7898" y="1679171"/>
            <a:ext cx="704919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b="1" dirty="0" smtClean="0"/>
              <a:t>재테크 </a:t>
            </a:r>
            <a:r>
              <a:rPr lang="en-US" altLang="ko-KR" sz="4000" b="1" dirty="0" smtClean="0"/>
              <a:t>= </a:t>
            </a:r>
            <a:r>
              <a:rPr lang="ko-KR" altLang="en-US" sz="4000" b="1" dirty="0" smtClean="0"/>
              <a:t>재산 </a:t>
            </a:r>
            <a:r>
              <a:rPr lang="en-US" altLang="ko-KR" sz="4000" b="1" dirty="0" smtClean="0"/>
              <a:t>+ </a:t>
            </a:r>
            <a:r>
              <a:rPr lang="ko-KR" altLang="en-US" sz="4000" b="1" dirty="0" err="1" smtClean="0"/>
              <a:t>테크</a:t>
            </a:r>
            <a:endParaRPr lang="en-US" altLang="ko-KR" sz="4000" b="1" dirty="0" smtClean="0"/>
          </a:p>
          <a:p>
            <a:endParaRPr lang="en-US" altLang="ko-KR" sz="2400" b="1" dirty="0"/>
          </a:p>
          <a:p>
            <a:endParaRPr lang="en-US" altLang="ko-KR" sz="2400" b="1" dirty="0" smtClean="0"/>
          </a:p>
          <a:p>
            <a:r>
              <a:rPr lang="ko-KR" altLang="en-US" sz="2800" b="1" dirty="0" smtClean="0">
                <a:solidFill>
                  <a:srgbClr val="FF0000"/>
                </a:solidFill>
              </a:rPr>
              <a:t>투자의 목적</a:t>
            </a:r>
            <a:endParaRPr lang="en-US" altLang="ko-KR" sz="2800" b="1" dirty="0" smtClean="0">
              <a:solidFill>
                <a:srgbClr val="FF0000"/>
              </a:solidFill>
            </a:endParaRPr>
          </a:p>
          <a:p>
            <a:r>
              <a:rPr lang="ko-KR" altLang="en-US" sz="2400" b="1" dirty="0" smtClean="0"/>
              <a:t>투자 기간</a:t>
            </a:r>
            <a:endParaRPr lang="en-US" altLang="ko-KR" sz="2400" b="1" dirty="0" smtClean="0"/>
          </a:p>
          <a:p>
            <a:r>
              <a:rPr lang="ko-KR" altLang="en-US" sz="2400" b="1" dirty="0" smtClean="0"/>
              <a:t>목표 수익률</a:t>
            </a:r>
            <a:endParaRPr lang="en-US" altLang="ko-KR" sz="2400" b="1" dirty="0" smtClean="0"/>
          </a:p>
          <a:p>
            <a:endParaRPr lang="en-US" altLang="ko-KR" sz="2400" b="1" dirty="0" smtClean="0"/>
          </a:p>
          <a:p>
            <a:r>
              <a:rPr lang="ko-KR" altLang="en-US" sz="2400" b="1" dirty="0" smtClean="0"/>
              <a:t>투자자산 선택</a:t>
            </a:r>
            <a:endParaRPr lang="en-US" altLang="ko-KR" sz="2400" b="1" dirty="0" smtClean="0"/>
          </a:p>
          <a:p>
            <a:r>
              <a:rPr lang="ko-KR" altLang="en-US" sz="2400" b="1" dirty="0" smtClean="0"/>
              <a:t>투자자산의 기대 수익률</a:t>
            </a:r>
            <a:endParaRPr lang="en-US" altLang="ko-KR" sz="2400" b="1" dirty="0"/>
          </a:p>
          <a:p>
            <a:r>
              <a:rPr lang="ko-KR" altLang="en-US" sz="2400" b="1" dirty="0" smtClean="0"/>
              <a:t>투자자산의 위험</a:t>
            </a:r>
            <a:r>
              <a:rPr lang="en-US" altLang="ko-KR" sz="2400" b="1" dirty="0" smtClean="0"/>
              <a:t>(</a:t>
            </a:r>
            <a:r>
              <a:rPr lang="ko-KR" altLang="en-US" sz="2400" b="1" dirty="0" smtClean="0"/>
              <a:t>변동성</a:t>
            </a:r>
            <a:r>
              <a:rPr lang="en-US" altLang="ko-KR" sz="2400" b="1" dirty="0" smtClean="0"/>
              <a:t>)</a:t>
            </a:r>
            <a:endParaRPr lang="ko-KR" altLang="en-US" sz="2400" b="1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178" y="2740658"/>
            <a:ext cx="3839310" cy="291199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32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4895" y="1213658"/>
            <a:ext cx="7855527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rgbClr val="FF0000"/>
                </a:solidFill>
              </a:rPr>
              <a:t>목적</a:t>
            </a:r>
            <a:r>
              <a:rPr lang="ko-KR" altLang="en-US" sz="2000" b="1" dirty="0" smtClean="0"/>
              <a:t>이 있는 통장 만들기</a:t>
            </a:r>
            <a:r>
              <a:rPr lang="en-US" altLang="ko-KR" sz="2000" b="1" dirty="0" smtClean="0"/>
              <a:t>…</a:t>
            </a:r>
          </a:p>
          <a:p>
            <a:endParaRPr lang="en-US" altLang="ko-KR" dirty="0"/>
          </a:p>
          <a:p>
            <a:pPr marL="342900" indent="-342900">
              <a:buAutoNum type="arabicPeriod"/>
            </a:pPr>
            <a:r>
              <a:rPr lang="ko-KR" altLang="en-US" dirty="0" smtClean="0"/>
              <a:t>여행 및 취미</a:t>
            </a:r>
            <a:endParaRPr lang="en-US" altLang="ko-KR" dirty="0" smtClean="0"/>
          </a:p>
          <a:p>
            <a:pPr marL="342900" indent="-342900">
              <a:buAutoNum type="arabicPeriod"/>
            </a:pPr>
            <a:endParaRPr lang="en-US" altLang="ko-KR" dirty="0"/>
          </a:p>
          <a:p>
            <a:pPr marL="342900" indent="-342900">
              <a:buAutoNum type="arabicPeriod"/>
            </a:pPr>
            <a:r>
              <a:rPr lang="ko-KR" altLang="en-US" dirty="0" smtClean="0"/>
              <a:t>차량구입</a:t>
            </a:r>
            <a:r>
              <a:rPr lang="en-US" altLang="ko-KR" dirty="0" smtClean="0"/>
              <a:t>, </a:t>
            </a:r>
            <a:r>
              <a:rPr lang="ko-KR" altLang="en-US" dirty="0" smtClean="0"/>
              <a:t>결혼준비</a:t>
            </a:r>
            <a:endParaRPr lang="en-US" altLang="ko-KR" dirty="0" smtClean="0"/>
          </a:p>
          <a:p>
            <a:pPr marL="342900" indent="-342900">
              <a:buAutoNum type="arabicPeriod"/>
            </a:pPr>
            <a:endParaRPr lang="en-US" altLang="ko-KR" dirty="0"/>
          </a:p>
          <a:p>
            <a:pPr marL="342900" indent="-342900">
              <a:buAutoNum type="arabicPeriod"/>
            </a:pPr>
            <a:r>
              <a:rPr lang="ko-KR" altLang="en-US" dirty="0" smtClean="0"/>
              <a:t>부동산 구입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내집</a:t>
            </a:r>
            <a:r>
              <a:rPr lang="ko-KR" altLang="en-US" dirty="0" smtClean="0"/>
              <a:t> 마련</a:t>
            </a:r>
            <a:endParaRPr lang="en-US" altLang="ko-KR" dirty="0" smtClean="0"/>
          </a:p>
          <a:p>
            <a:pPr marL="342900" indent="-342900">
              <a:buAutoNum type="arabicPeriod"/>
            </a:pPr>
            <a:endParaRPr lang="en-US" altLang="ko-KR" dirty="0"/>
          </a:p>
          <a:p>
            <a:pPr marL="342900" indent="-342900">
              <a:buAutoNum type="arabicPeriod"/>
            </a:pPr>
            <a:r>
              <a:rPr lang="ko-KR" altLang="en-US" dirty="0" smtClean="0"/>
              <a:t>자녀 교육</a:t>
            </a:r>
            <a:r>
              <a:rPr lang="en-US" altLang="ko-KR" dirty="0" smtClean="0"/>
              <a:t>, </a:t>
            </a:r>
            <a:r>
              <a:rPr lang="ko-KR" altLang="en-US" dirty="0" smtClean="0"/>
              <a:t>유학 자금</a:t>
            </a:r>
            <a:endParaRPr lang="en-US" altLang="ko-KR" dirty="0" smtClean="0"/>
          </a:p>
          <a:p>
            <a:pPr marL="342900" indent="-342900">
              <a:buAutoNum type="arabicPeriod"/>
            </a:pPr>
            <a:endParaRPr lang="en-US" altLang="ko-KR" dirty="0"/>
          </a:p>
          <a:p>
            <a:pPr marL="342900" indent="-342900">
              <a:buAutoNum type="arabicPeriod"/>
            </a:pPr>
            <a:r>
              <a:rPr lang="ko-KR" altLang="en-US" dirty="0" smtClean="0"/>
              <a:t>노후준비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연금준비</a:t>
            </a:r>
            <a:r>
              <a:rPr lang="en-US" altLang="ko-KR" dirty="0"/>
              <a:t> </a:t>
            </a:r>
            <a:r>
              <a:rPr lang="ko-KR" altLang="en-US" dirty="0" smtClean="0"/>
              <a:t>등등</a:t>
            </a:r>
            <a:endParaRPr lang="en-US" altLang="ko-KR" dirty="0" smtClean="0"/>
          </a:p>
        </p:txBody>
      </p:sp>
      <p:sp>
        <p:nvSpPr>
          <p:cNvPr id="6" name="직사각형 5"/>
          <p:cNvSpPr/>
          <p:nvPr/>
        </p:nvSpPr>
        <p:spPr>
          <a:xfrm>
            <a:off x="523702" y="4729942"/>
            <a:ext cx="8171411" cy="126353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목적 및 중요도 </a:t>
            </a:r>
            <a:r>
              <a:rPr lang="en-US" altLang="ko-KR" dirty="0" smtClean="0">
                <a:solidFill>
                  <a:schemeClr val="tx1"/>
                </a:solidFill>
              </a:rPr>
              <a:t>-&gt; </a:t>
            </a:r>
            <a:r>
              <a:rPr lang="ko-KR" altLang="en-US" dirty="0" smtClean="0">
                <a:solidFill>
                  <a:schemeClr val="tx1"/>
                </a:solidFill>
              </a:rPr>
              <a:t>기간 </a:t>
            </a:r>
            <a:r>
              <a:rPr lang="en-US" altLang="ko-KR" dirty="0" smtClean="0">
                <a:solidFill>
                  <a:schemeClr val="tx1"/>
                </a:solidFill>
              </a:rPr>
              <a:t>-&gt; </a:t>
            </a:r>
            <a:r>
              <a:rPr lang="ko-KR" altLang="en-US" dirty="0" smtClean="0">
                <a:solidFill>
                  <a:schemeClr val="tx1"/>
                </a:solidFill>
              </a:rPr>
              <a:t>목표수익률 </a:t>
            </a:r>
            <a:r>
              <a:rPr lang="en-US" altLang="ko-KR" dirty="0" smtClean="0">
                <a:solidFill>
                  <a:schemeClr val="tx1"/>
                </a:solidFill>
              </a:rPr>
              <a:t>-&gt; </a:t>
            </a:r>
            <a:r>
              <a:rPr lang="ko-KR" altLang="en-US" dirty="0" smtClean="0">
                <a:solidFill>
                  <a:schemeClr val="tx1"/>
                </a:solidFill>
              </a:rPr>
              <a:t>투자자산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5" name="Picture 8" descr="j0416136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582" y="2153640"/>
            <a:ext cx="1803400" cy="180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09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548640" y="1645919"/>
            <a:ext cx="8171411" cy="26933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rgbClr val="002060"/>
                </a:solidFill>
              </a:rPr>
              <a:t>가장 훌륭한 재테크 는</a:t>
            </a:r>
            <a:r>
              <a:rPr lang="en-US" altLang="ko-KR" dirty="0" smtClean="0">
                <a:solidFill>
                  <a:srgbClr val="002060"/>
                </a:solidFill>
              </a:rPr>
              <a:t>?</a:t>
            </a:r>
          </a:p>
          <a:p>
            <a:pPr algn="ctr"/>
            <a:endParaRPr lang="en-US" altLang="ko-KR" dirty="0">
              <a:solidFill>
                <a:srgbClr val="002060"/>
              </a:solidFill>
            </a:endParaRPr>
          </a:p>
          <a:p>
            <a:pPr algn="ctr"/>
            <a:endParaRPr lang="en-US" altLang="ko-KR" dirty="0" smtClean="0">
              <a:solidFill>
                <a:srgbClr val="002060"/>
              </a:solidFill>
            </a:endParaRPr>
          </a:p>
          <a:p>
            <a:pPr algn="ctr"/>
            <a:endParaRPr lang="en-US" altLang="ko-KR" dirty="0" smtClean="0">
              <a:solidFill>
                <a:srgbClr val="002060"/>
              </a:solidFill>
            </a:endParaRPr>
          </a:p>
          <a:p>
            <a:pPr algn="ctr"/>
            <a:r>
              <a:rPr lang="ko-KR" altLang="en-US" sz="2800" b="1" dirty="0" smtClean="0">
                <a:solidFill>
                  <a:srgbClr val="002060"/>
                </a:solidFill>
              </a:rPr>
              <a:t>현금흐름</a:t>
            </a:r>
            <a:endParaRPr lang="en-US" altLang="ko-KR" sz="2800" b="1" dirty="0" smtClean="0">
              <a:solidFill>
                <a:srgbClr val="002060"/>
              </a:solidFill>
            </a:endParaRPr>
          </a:p>
          <a:p>
            <a:pPr algn="ctr"/>
            <a:endParaRPr lang="en-US" altLang="ko-KR" dirty="0">
              <a:solidFill>
                <a:srgbClr val="002060"/>
              </a:solidFill>
            </a:endParaRPr>
          </a:p>
          <a:p>
            <a:pPr algn="ctr"/>
            <a:r>
              <a:rPr lang="ko-KR" altLang="en-US" dirty="0" smtClean="0">
                <a:solidFill>
                  <a:srgbClr val="002060"/>
                </a:solidFill>
              </a:rPr>
              <a:t>건물주가 답인가</a:t>
            </a:r>
            <a:r>
              <a:rPr lang="en-US" altLang="ko-KR" dirty="0" smtClean="0">
                <a:solidFill>
                  <a:srgbClr val="002060"/>
                </a:solidFill>
              </a:rPr>
              <a:t>..???</a:t>
            </a:r>
            <a:endParaRPr lang="ko-KR" altLang="en-US" dirty="0">
              <a:solidFill>
                <a:srgbClr val="002060"/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48640" y="4688378"/>
            <a:ext cx="8171411" cy="150460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/>
              <a:t>자기의 일을 갖는 것</a:t>
            </a:r>
            <a:r>
              <a:rPr lang="en-US" altLang="ko-KR" sz="2000" b="1" dirty="0" smtClean="0"/>
              <a:t>..</a:t>
            </a:r>
            <a:r>
              <a:rPr lang="ko-KR" altLang="en-US" sz="2000" b="1" dirty="0" smtClean="0"/>
              <a:t>자기의 일에 최선을 다하는 것</a:t>
            </a:r>
            <a:r>
              <a:rPr lang="en-US" altLang="ko-KR" sz="2000" b="1" dirty="0" smtClean="0"/>
              <a:t>..</a:t>
            </a:r>
          </a:p>
          <a:p>
            <a:pPr algn="ctr"/>
            <a:endParaRPr lang="en-US" altLang="ko-KR" sz="2000" b="1" dirty="0" smtClean="0"/>
          </a:p>
          <a:p>
            <a:pPr algn="ctr"/>
            <a:r>
              <a:rPr lang="ko-KR" altLang="en-US" sz="2000" b="1" dirty="0" smtClean="0"/>
              <a:t>그 다음이 투자</a:t>
            </a:r>
            <a:r>
              <a:rPr lang="en-US" altLang="ko-KR" sz="2000" b="1" dirty="0" smtClean="0"/>
              <a:t>..</a:t>
            </a:r>
            <a:endParaRPr lang="ko-KR" altLang="en-US" sz="2000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63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51" y="1525245"/>
            <a:ext cx="8129847" cy="28495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8393" y="4746567"/>
            <a:ext cx="7971905" cy="37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각 증권사 및 금융기관 컨텐츠 활용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11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8057" y="2119745"/>
            <a:ext cx="463018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500" b="1" dirty="0" smtClean="0"/>
              <a:t>Q &amp; A</a:t>
            </a:r>
            <a:endParaRPr lang="ko-KR" altLang="en-US" sz="11500" b="1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3" y="6371704"/>
            <a:ext cx="1003966" cy="45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11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3979</TotalTime>
  <Words>1352</Words>
  <Application>Microsoft Office PowerPoint</Application>
  <PresentationFormat>화면 슬라이드 쇼(4:3)</PresentationFormat>
  <Paragraphs>426</Paragraphs>
  <Slides>55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55</vt:i4>
      </vt:variant>
    </vt:vector>
  </HeadingPairs>
  <TitlesOfParts>
    <vt:vector size="65" baseType="lpstr">
      <vt:lpstr>KoPub돋움체_Pro Bold</vt:lpstr>
      <vt:lpstr>KoPub돋움체_Pro Medium</vt:lpstr>
      <vt:lpstr>Noto Sans</vt:lpstr>
      <vt:lpstr>맑은 고딕</vt:lpstr>
      <vt:lpstr>Batang</vt:lpstr>
      <vt:lpstr>Arial</vt:lpstr>
      <vt:lpstr>Calibri</vt:lpstr>
      <vt:lpstr>Calibri Light</vt:lpstr>
      <vt:lpstr>Cambria Math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Owner</dc:creator>
  <cp:lastModifiedBy>유 동민</cp:lastModifiedBy>
  <cp:revision>176</cp:revision>
  <cp:lastPrinted>2021-09-24T01:04:02Z</cp:lastPrinted>
  <dcterms:created xsi:type="dcterms:W3CDTF">2021-08-24T22:53:40Z</dcterms:created>
  <dcterms:modified xsi:type="dcterms:W3CDTF">2021-09-28T11:38:01Z</dcterms:modified>
</cp:coreProperties>
</file>