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327" r:id="rId2"/>
    <p:sldId id="353" r:id="rId3"/>
    <p:sldId id="354" r:id="rId4"/>
    <p:sldId id="364" r:id="rId5"/>
    <p:sldId id="356" r:id="rId6"/>
    <p:sldId id="365" r:id="rId7"/>
    <p:sldId id="366" r:id="rId8"/>
  </p:sldIdLst>
  <p:sldSz cx="9144000" cy="6858000" type="screen4x3"/>
  <p:notesSz cx="6797675" cy="9926638"/>
  <p:embeddedFontLst>
    <p:embeddedFont>
      <p:font typeface="LG스마트체 Regular" panose="020B0600000101010101" charset="-127"/>
      <p:regular r:id="rId11"/>
    </p:embeddedFont>
    <p:embeddedFont>
      <p:font typeface="나눔바른고딕" panose="020B0600000101010101" charset="-127"/>
      <p:regular r:id="rId12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HY헤드라인M" panose="02030600000101010101" pitchFamily="18" charset="-127"/>
      <p:regular r:id="rId20"/>
    </p:embeddedFont>
    <p:embeddedFont>
      <p:font typeface="Impact" panose="020B0806030902050204" pitchFamily="34" charset="0"/>
      <p:regular r:id="rId21"/>
    </p:embeddedFont>
    <p:embeddedFont>
      <p:font typeface="맑은 고딕" panose="020B0503020000020004" pitchFamily="50" charset="-127"/>
      <p:regular r:id="rId22"/>
      <p:bold r:id="rId23"/>
    </p:embeddedFont>
    <p:embeddedFont>
      <p:font typeface="함초롬바탕" panose="02030604000101010101" pitchFamily="18" charset="-127"/>
      <p:regular r:id="rId24"/>
      <p:bold r:id="rId2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A06470BC-5A25-42BA-BEED-B2B28D726D60}">
          <p14:sldIdLst>
            <p14:sldId id="327"/>
            <p14:sldId id="353"/>
            <p14:sldId id="354"/>
            <p14:sldId id="364"/>
            <p14:sldId id="356"/>
            <p14:sldId id="365"/>
            <p14:sldId id="3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3" pos="5375" userDrawn="1">
          <p15:clr>
            <a:srgbClr val="A4A3A4"/>
          </p15:clr>
        </p15:guide>
        <p15:guide id="4" orient="horz" pos="3974" userDrawn="1">
          <p15:clr>
            <a:srgbClr val="A4A3A4"/>
          </p15:clr>
        </p15:guide>
        <p15:guide id="5" orient="horz" pos="2387" userDrawn="1">
          <p15:clr>
            <a:srgbClr val="A4A3A4"/>
          </p15:clr>
        </p15:guide>
        <p15:guide id="6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9CFF"/>
    <a:srgbClr val="0000FF"/>
    <a:srgbClr val="5B9BD5"/>
    <a:srgbClr val="FFFFFF"/>
    <a:srgbClr val="FF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29" autoAdjust="0"/>
    <p:restoredTop sz="95377" autoAdjust="0"/>
  </p:normalViewPr>
  <p:slideViewPr>
    <p:cSldViewPr>
      <p:cViewPr varScale="1">
        <p:scale>
          <a:sx n="109" d="100"/>
          <a:sy n="109" d="100"/>
        </p:scale>
        <p:origin x="2028" y="108"/>
      </p:cViewPr>
      <p:guideLst>
        <p:guide orient="horz" pos="799"/>
        <p:guide pos="5375"/>
        <p:guide orient="horz" pos="3974"/>
        <p:guide orient="horz" pos="238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4CDF4E72-A25F-4BB5-9723-E97C1BFA71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4964859-4F63-4BE5-A034-0D3E6853FB3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D521F1-DBE8-469A-A167-04C100D51D04}" type="datetimeFigureOut">
              <a:rPr lang="ko-KR" altLang="en-US" smtClean="0"/>
              <a:t>2020-12-10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92B74CC-43DF-4017-BC5D-C399CEAB18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70F7475-D54E-40AF-986D-4552428819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D82E6-14A4-4179-90AF-F8CDC210D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3285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1F134695-8AD1-4794-A18E-53BB0E65FB9A}" type="datetimeFigureOut">
              <a:rPr lang="ko-KR" altLang="en-US" smtClean="0"/>
              <a:t>2020-12-10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288" y="4777245"/>
            <a:ext cx="5439101" cy="3908363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31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826" y="942831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54C7A5C5-D6F6-4BA2-AFD0-3C24E2DC6E6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72866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64022"/>
            <a:ext cx="7886700" cy="344697"/>
          </a:xfrm>
        </p:spPr>
        <p:txBody>
          <a:bodyPr>
            <a:normAutofit/>
          </a:bodyPr>
          <a:lstStyle>
            <a:lvl1pPr>
              <a:defRPr sz="1800" b="1">
                <a:latin typeface="LG스마트체 Regular" panose="020B0600000101010101" charset="-127"/>
                <a:ea typeface="LG스마트체 Regular" panose="020B0600000101010101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12606"/>
            <a:ext cx="7886700" cy="4664357"/>
          </a:xfrm>
        </p:spPr>
        <p:txBody>
          <a:bodyPr/>
          <a:lstStyle>
            <a:lvl1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1pPr>
            <a:lvl2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2pPr>
            <a:lvl3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3pPr>
            <a:lvl4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4pPr>
            <a:lvl5pPr>
              <a:defRPr>
                <a:latin typeface="LG스마트체 Regular" panose="020B0600000101010101" charset="-127"/>
                <a:ea typeface="LG스마트체 Regular" panose="020B0600000101010101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FAC3-7347-4986-90F0-DD9B6468CAEA}" type="datetime1">
              <a:rPr lang="ko-KR" altLang="en-US" smtClean="0"/>
              <a:t>2020-12-10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ED377-2A50-4FAC-A109-7CB2DA21BFE2}" type="slidenum">
              <a:rPr lang="ko-KR" altLang="en-US" smtClean="0"/>
              <a:pPr/>
              <a:t>‹#›</a:t>
            </a:fld>
            <a:r>
              <a:rPr lang="en-US" altLang="ko-KR" dirty="0"/>
              <a:t>/20</a:t>
            </a:r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>
            <a:off x="611560" y="908720"/>
            <a:ext cx="792088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6690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FC891-AA6B-4AC9-BC38-ECF743D93D76}" type="datetime1">
              <a:rPr lang="ko-KR" altLang="en-US" smtClean="0"/>
              <a:t>2020-12-10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ED377-2A50-4FAC-A109-7CB2DA21BFE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7886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Objekt 4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8"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44" name="Objekt 43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112987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02CB-9582-4428-949D-6E830CCCDFB7}" type="datetimeFigureOut">
              <a:rPr lang="ko-KR" altLang="en-US" smtClean="0"/>
              <a:t>2020-12-10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3B81E-2B01-4C31-AC75-AA2CB88C77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582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04675-FB90-46E5-A3CC-F7A8B0AF99BC}" type="datetime1">
              <a:rPr lang="ko-KR" altLang="en-US" smtClean="0"/>
              <a:t>2020-12-10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ED377-2A50-4FAC-A109-7CB2DA21BFE2}" type="slidenum">
              <a:rPr lang="ko-KR" altLang="en-US" smtClean="0"/>
              <a:pPr/>
              <a:t>‹#›</a:t>
            </a:fld>
            <a:r>
              <a:rPr lang="en-US" altLang="ko-KR" dirty="0"/>
              <a:t>/20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9907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  <p:sldLayoutId id="2147483668" r:id="rId3"/>
    <p:sldLayoutId id="2147483669" r:id="rId4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/>
          <p:cNvSpPr txBox="1">
            <a:spLocks/>
          </p:cNvSpPr>
          <p:nvPr/>
        </p:nvSpPr>
        <p:spPr>
          <a:xfrm>
            <a:off x="192280" y="1593511"/>
            <a:ext cx="8622280" cy="191283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de-DE" sz="2400" b="1" kern="1200" baseline="0" dirty="0">
                <a:solidFill>
                  <a:schemeClr val="tx1"/>
                </a:solidFill>
                <a:latin typeface="Arial" pitchFamily="34" charset="0"/>
                <a:ea typeface="맑은 고딕" pitchFamily="50" charset="-127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ko-KR" altLang="en-US" dirty="0">
              <a:latin typeface="+mj-ea"/>
              <a:ea typeface="+mj-ea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342803"/>
              </p:ext>
            </p:extLst>
          </p:nvPr>
        </p:nvGraphicFramePr>
        <p:xfrm>
          <a:off x="0" y="1556792"/>
          <a:ext cx="9144001" cy="1649604"/>
        </p:xfrm>
        <a:graphic>
          <a:graphicData uri="http://schemas.openxmlformats.org/drawingml/2006/table">
            <a:tbl>
              <a:tblPr/>
              <a:tblGrid>
                <a:gridCol w="4038903">
                  <a:extLst>
                    <a:ext uri="{9D8B030D-6E8A-4147-A177-3AD203B41FA5}">
                      <a16:colId xmlns:a16="http://schemas.microsoft.com/office/drawing/2014/main" val="3516965254"/>
                    </a:ext>
                  </a:extLst>
                </a:gridCol>
                <a:gridCol w="490191">
                  <a:extLst>
                    <a:ext uri="{9D8B030D-6E8A-4147-A177-3AD203B41FA5}">
                      <a16:colId xmlns:a16="http://schemas.microsoft.com/office/drawing/2014/main" val="1217789108"/>
                    </a:ext>
                  </a:extLst>
                </a:gridCol>
                <a:gridCol w="576004">
                  <a:extLst>
                    <a:ext uri="{9D8B030D-6E8A-4147-A177-3AD203B41FA5}">
                      <a16:colId xmlns:a16="http://schemas.microsoft.com/office/drawing/2014/main" val="929835982"/>
                    </a:ext>
                  </a:extLst>
                </a:gridCol>
                <a:gridCol w="4038903">
                  <a:extLst>
                    <a:ext uri="{9D8B030D-6E8A-4147-A177-3AD203B41FA5}">
                      <a16:colId xmlns:a16="http://schemas.microsoft.com/office/drawing/2014/main" val="2982781841"/>
                    </a:ext>
                  </a:extLst>
                </a:gridCol>
              </a:tblGrid>
              <a:tr h="7391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411269"/>
                  </a:ext>
                </a:extLst>
              </a:tr>
              <a:tr h="1452118">
                <a:tc gridSpan="4">
                  <a:txBody>
                    <a:bodyPr/>
                    <a:lstStyle/>
                    <a:p>
                      <a:pPr algn="l"/>
                      <a:r>
                        <a:rPr lang="ko-KR" altLang="en-US" sz="2800" kern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                     </a:t>
                      </a:r>
                      <a:r>
                        <a:rPr lang="ko-KR" altLang="en-US" sz="3200" kern="12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목요</a:t>
                      </a:r>
                      <a:r>
                        <a:rPr lang="en-US" altLang="ko-KR" sz="3200" kern="1200" baseline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 Pitching </a:t>
                      </a:r>
                      <a:r>
                        <a:rPr lang="ko-KR" altLang="en-US" sz="3200" kern="1200" baseline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참가 신청서</a:t>
                      </a:r>
                      <a:endParaRPr lang="ko-KR" altLang="en-US" sz="2400" kern="0" spc="-5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092449"/>
                  </a:ext>
                </a:extLst>
              </a:tr>
              <a:tr h="73914"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3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544559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465" y="5805264"/>
            <a:ext cx="2705070" cy="41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04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903803"/>
              </p:ext>
            </p:extLst>
          </p:nvPr>
        </p:nvGraphicFramePr>
        <p:xfrm>
          <a:off x="323528" y="116632"/>
          <a:ext cx="8568952" cy="360172"/>
        </p:xfrm>
        <a:graphic>
          <a:graphicData uri="http://schemas.openxmlformats.org/drawingml/2006/table">
            <a:tbl>
              <a:tblPr/>
              <a:tblGrid>
                <a:gridCol w="8568952">
                  <a:extLst>
                    <a:ext uri="{9D8B030D-6E8A-4147-A177-3AD203B41FA5}">
                      <a16:colId xmlns:a16="http://schemas.microsoft.com/office/drawing/2014/main" val="1834492759"/>
                    </a:ext>
                  </a:extLst>
                </a:gridCol>
              </a:tblGrid>
              <a:tr h="3601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2021</a:t>
                      </a:r>
                      <a:r>
                        <a:rPr lang="ko-KR" altLang="en-US" sz="1600" b="1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년 「목요</a:t>
                      </a:r>
                      <a:r>
                        <a:rPr lang="en-US" altLang="ko-KR" sz="1600" b="1" kern="100" spc="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Pitching</a:t>
                      </a:r>
                      <a:r>
                        <a:rPr lang="ko-KR" altLang="en-US" sz="1600" b="1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」 참가 신청서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40920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409718"/>
              </p:ext>
            </p:extLst>
          </p:nvPr>
        </p:nvGraphicFramePr>
        <p:xfrm>
          <a:off x="323528" y="516350"/>
          <a:ext cx="8568952" cy="21205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  <a:gridCol w="2484256">
                  <a:extLst>
                    <a:ext uri="{9D8B030D-6E8A-4147-A177-3AD203B41FA5}">
                      <a16:colId xmlns:a16="http://schemas.microsoft.com/office/drawing/2014/main" val="1243054997"/>
                    </a:ext>
                  </a:extLst>
                </a:gridCol>
                <a:gridCol w="540080">
                  <a:extLst>
                    <a:ext uri="{9D8B030D-6E8A-4147-A177-3AD203B41FA5}">
                      <a16:colId xmlns:a16="http://schemas.microsoft.com/office/drawing/2014/main" val="125631626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27568566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1442631475"/>
                    </a:ext>
                  </a:extLst>
                </a:gridCol>
              </a:tblGrid>
              <a:tr h="355498">
                <a:tc gridSpan="5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1.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신청자   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03689"/>
                  </a:ext>
                </a:extLst>
              </a:tr>
              <a:tr h="3357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성명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                                                      </a:t>
                      </a:r>
                      <a:endParaRPr lang="ko-KR" altLang="en-US" sz="1100" dirty="0"/>
                    </a:p>
                  </a:txBody>
                  <a:tcPr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endParaRPr lang="ko-KR" altLang="en-US" sz="1100" dirty="0"/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연락처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전화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                              E-mail:</a:t>
                      </a:r>
                      <a:endParaRPr lang="ko-KR" altLang="en-US" sz="16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000183"/>
                  </a:ext>
                </a:extLst>
              </a:tr>
              <a:tr h="382572">
                <a:tc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생년월일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endParaRPr lang="ko-KR" altLang="en-US" sz="1100" dirty="0"/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창업 여부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□ 현재 개인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법인사업자   □ 과거 창업   □ 창업 경험 없음</a:t>
                      </a:r>
                      <a:endParaRPr lang="ko-KR" altLang="en-US" sz="16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094510"/>
                  </a:ext>
                </a:extLst>
              </a:tr>
              <a:tr h="3357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50000"/>
                        </a:lnSpc>
                      </a:pPr>
                      <a:r>
                        <a:rPr lang="ko-KR" altLang="en-US" sz="1100" b="1" dirty="0"/>
                        <a:t>주소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 </a:t>
                      </a:r>
                      <a:endParaRPr lang="ko-KR" altLang="en-US" sz="110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ct val="50000"/>
                        </a:lnSpc>
                      </a:pPr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129183"/>
                  </a:ext>
                </a:extLst>
              </a:tr>
              <a:tr h="355498">
                <a:tc gridSpan="5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2.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창업 아이템</a:t>
                      </a:r>
                    </a:p>
                  </a:txBody>
                  <a:tcPr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170360"/>
                  </a:ext>
                </a:extLst>
              </a:tr>
              <a:tr h="355498">
                <a:tc gridSpan="5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0DECBA-E6C3-4006-B8D2-C72BD3A7C899}"/>
              </a:ext>
            </a:extLst>
          </p:cNvPr>
          <p:cNvSpPr txBox="1"/>
          <p:nvPr/>
        </p:nvSpPr>
        <p:spPr>
          <a:xfrm>
            <a:off x="0" y="5085184"/>
            <a:ext cx="896448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           </a:t>
            </a:r>
            <a:r>
              <a:rPr lang="ko-KR" altLang="en-US" sz="1000" dirty="0"/>
              <a:t>붙임 </a:t>
            </a:r>
            <a:r>
              <a:rPr lang="en-US" altLang="ko-KR" sz="1000" dirty="0"/>
              <a:t>: </a:t>
            </a:r>
            <a:r>
              <a:rPr lang="ko-KR" altLang="en-US" sz="1000" dirty="0"/>
              <a:t>아이디어 제안서</a:t>
            </a:r>
            <a:endParaRPr lang="en-US" altLang="ko-KR" sz="10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           </a:t>
            </a:r>
            <a:r>
              <a:rPr lang="ko-KR" altLang="en-US" sz="1200" dirty="0"/>
              <a:t>목요 피칭에 상기 내용으로 참가 신청서를 제출합니다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                                                                                                                                                 2021</a:t>
            </a:r>
            <a:r>
              <a:rPr lang="ko-KR" altLang="en-US" sz="1200" dirty="0"/>
              <a:t>년           월            일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                                                                                                                                                                               신 청 자                                       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endParaRPr lang="en-US" altLang="ko-KR" sz="800" dirty="0"/>
          </a:p>
          <a:p>
            <a:pPr algn="ctr">
              <a:lnSpc>
                <a:spcPct val="150000"/>
              </a:lnSpc>
            </a:pPr>
            <a:r>
              <a:rPr lang="en-US" altLang="ko-KR" sz="1400" b="1" spc="300" dirty="0">
                <a:latin typeface="Impact" panose="020B0806030902050204" pitchFamily="34" charset="0"/>
              </a:rPr>
              <a:t>(</a:t>
            </a:r>
            <a:r>
              <a:rPr lang="ko-KR" altLang="en-US" sz="1400" b="1" spc="300" dirty="0">
                <a:latin typeface="Impact" panose="020B0806030902050204" pitchFamily="34" charset="0"/>
              </a:rPr>
              <a:t>재</a:t>
            </a:r>
            <a:r>
              <a:rPr lang="en-US" altLang="ko-KR" sz="1400" b="1" spc="300" dirty="0">
                <a:latin typeface="Impact" panose="020B0806030902050204" pitchFamily="34" charset="0"/>
              </a:rPr>
              <a:t>)</a:t>
            </a:r>
            <a:r>
              <a:rPr lang="ko-KR" altLang="en-US" sz="1400" b="1" spc="300" dirty="0" err="1">
                <a:latin typeface="Impact" panose="020B0806030902050204" pitchFamily="34" charset="0"/>
              </a:rPr>
              <a:t>전남창조경제혁신센터장</a:t>
            </a:r>
            <a:r>
              <a:rPr lang="ko-KR" altLang="en-US" sz="1400" b="1" spc="300" dirty="0">
                <a:latin typeface="Impact" panose="020B0806030902050204" pitchFamily="34" charset="0"/>
              </a:rPr>
              <a:t> 귀하</a:t>
            </a:r>
            <a:endParaRPr lang="ko-KR" altLang="en-US" sz="1100" spc="3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269181"/>
              </p:ext>
            </p:extLst>
          </p:nvPr>
        </p:nvGraphicFramePr>
        <p:xfrm>
          <a:off x="323528" y="2636915"/>
          <a:ext cx="8568952" cy="23762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1840289539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690053253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606636204"/>
                    </a:ext>
                  </a:extLst>
                </a:gridCol>
              </a:tblGrid>
              <a:tr h="301216">
                <a:tc gridSpan="4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3.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보유 지식재산권</a:t>
                      </a:r>
                    </a:p>
                  </a:txBody>
                  <a:tcPr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170360"/>
                  </a:ext>
                </a:extLst>
              </a:tr>
              <a:tr h="2844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구분</a:t>
                      </a:r>
                      <a:r>
                        <a:rPr lang="en-US" altLang="ko-KR" sz="900" b="0" dirty="0"/>
                        <a:t>(</a:t>
                      </a:r>
                      <a:r>
                        <a:rPr lang="ko-KR" altLang="en-US" sz="900" b="0" dirty="0"/>
                        <a:t>특허</a:t>
                      </a:r>
                      <a:r>
                        <a:rPr lang="en-US" altLang="ko-KR" sz="900" b="0" dirty="0"/>
                        <a:t>,</a:t>
                      </a:r>
                      <a:r>
                        <a:rPr lang="ko-KR" altLang="en-US" sz="900" b="0" dirty="0"/>
                        <a:t>실용신안</a:t>
                      </a:r>
                      <a:r>
                        <a:rPr lang="en-US" altLang="ko-KR" sz="900" b="0" dirty="0"/>
                        <a:t>)</a:t>
                      </a:r>
                      <a:endParaRPr lang="ko-KR" altLang="en-US" sz="105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명칭</a:t>
                      </a:r>
                      <a:endParaRPr lang="ko-KR" altLang="en-US" sz="16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/>
                        <a:t>출원번호</a:t>
                      </a:r>
                      <a:r>
                        <a:rPr lang="en-US" altLang="ko-KR" sz="1100" b="1" dirty="0"/>
                        <a:t>(</a:t>
                      </a:r>
                      <a:r>
                        <a:rPr lang="ko-KR" altLang="en-US" sz="1100" b="1" dirty="0"/>
                        <a:t>출원일</a:t>
                      </a:r>
                      <a:r>
                        <a:rPr lang="en-US" altLang="ko-KR" sz="1100" b="1" dirty="0"/>
                        <a:t>)</a:t>
                      </a:r>
                      <a:endParaRPr lang="ko-KR" altLang="en-US" sz="11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등록번호</a:t>
                      </a:r>
                      <a:r>
                        <a:rPr lang="en-US" altLang="ko-KR" sz="1100" b="1" dirty="0"/>
                        <a:t>(</a:t>
                      </a:r>
                      <a:r>
                        <a:rPr lang="ko-KR" altLang="en-US" sz="1100" b="1" dirty="0"/>
                        <a:t>등록일</a:t>
                      </a:r>
                      <a:r>
                        <a:rPr lang="en-US" altLang="ko-KR" sz="1100" b="1" dirty="0"/>
                        <a:t>)</a:t>
                      </a:r>
                      <a:endParaRPr lang="ko-KR" altLang="en-US" sz="11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301216"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  <a:tr h="301216">
                <a:tc gridSpan="4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4. 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창업 교육 및  입상 경력</a:t>
                      </a:r>
                    </a:p>
                  </a:txBody>
                  <a:tcPr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040326"/>
                  </a:ext>
                </a:extLst>
              </a:tr>
              <a:tr h="2844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구분</a:t>
                      </a:r>
                      <a:r>
                        <a:rPr lang="en-US" altLang="ko-KR" sz="1000" b="0" dirty="0"/>
                        <a:t>(</a:t>
                      </a:r>
                      <a:r>
                        <a:rPr lang="ko-KR" altLang="en-US" sz="1000" b="0" dirty="0"/>
                        <a:t>교육</a:t>
                      </a:r>
                      <a:r>
                        <a:rPr lang="en-US" altLang="ko-KR" sz="1000" b="0" dirty="0"/>
                        <a:t>, </a:t>
                      </a:r>
                      <a:r>
                        <a:rPr lang="ko-KR" altLang="en-US" sz="1000" b="0" dirty="0"/>
                        <a:t>입상</a:t>
                      </a:r>
                      <a:r>
                        <a:rPr lang="en-US" altLang="ko-KR" sz="1000" b="0" dirty="0"/>
                        <a:t>)</a:t>
                      </a:r>
                      <a:endParaRPr lang="ko-KR" altLang="en-US" sz="11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프로그램명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기간</a:t>
                      </a:r>
                      <a:r>
                        <a:rPr lang="en-US" altLang="ko-KR" sz="1100" b="1" dirty="0"/>
                        <a:t>(</a:t>
                      </a:r>
                      <a:r>
                        <a:rPr lang="ko-KR" altLang="en-US" sz="1100" b="1" dirty="0"/>
                        <a:t>시간</a:t>
                      </a:r>
                      <a:r>
                        <a:rPr lang="en-US" altLang="ko-KR" sz="1100" b="1" dirty="0"/>
                        <a:t>)</a:t>
                      </a:r>
                      <a:endParaRPr lang="ko-KR" altLang="en-US" sz="1100" b="1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주관기관명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742369"/>
                  </a:ext>
                </a:extLst>
              </a:tr>
              <a:tr h="301216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862553"/>
                  </a:ext>
                </a:extLst>
              </a:tr>
              <a:tr h="301216">
                <a:tc gridSpan="4">
                  <a:txBody>
                    <a:bodyPr/>
                    <a:lstStyle/>
                    <a:p>
                      <a:pPr latinLnBrk="1"/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5. </a:t>
                      </a:r>
                      <a:r>
                        <a:rPr lang="ko-KR" altLang="en-US" sz="1200" b="1" dirty="0" err="1">
                          <a:solidFill>
                            <a:schemeClr val="bg1"/>
                          </a:solidFill>
                        </a:rPr>
                        <a:t>타사업</a:t>
                      </a:r>
                      <a:r>
                        <a:rPr lang="ko-KR" altLang="en-US" sz="1200" b="1" dirty="0">
                          <a:solidFill>
                            <a:schemeClr val="bg1"/>
                          </a:solidFill>
                        </a:rPr>
                        <a:t> 참여 현황</a:t>
                      </a:r>
                    </a:p>
                  </a:txBody>
                  <a:tcPr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310552"/>
                  </a:ext>
                </a:extLst>
              </a:tr>
              <a:tr h="301216">
                <a:tc gridSpan="4"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※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예시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: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창업성장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R&amp;D (2018. </a:t>
                      </a:r>
                      <a:r>
                        <a:rPr lang="ko-KR" altLang="en-US" sz="1000" b="0" dirty="0" err="1">
                          <a:solidFill>
                            <a:srgbClr val="5B9BD5"/>
                          </a:solidFill>
                          <a:latin typeface="나눔바른고딕"/>
                        </a:rPr>
                        <a:t>중기청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) -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작성시 </a:t>
                      </a:r>
                      <a:r>
                        <a:rPr lang="ko-KR" altLang="en-US" sz="1000" b="0" dirty="0" err="1">
                          <a:solidFill>
                            <a:srgbClr val="5B9BD5"/>
                          </a:solidFill>
                          <a:latin typeface="나눔바른고딕"/>
                        </a:rPr>
                        <a:t>삭제</a:t>
                      </a:r>
                      <a:r>
                        <a:rPr lang="ko-KR" altLang="en-US" sz="1200" b="1" dirty="0" err="1">
                          <a:solidFill>
                            <a:schemeClr val="bg1"/>
                          </a:solidFill>
                        </a:rPr>
                        <a:t>숙ㅈ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95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06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694142"/>
              </p:ext>
            </p:extLst>
          </p:nvPr>
        </p:nvGraphicFramePr>
        <p:xfrm>
          <a:off x="395536" y="117836"/>
          <a:ext cx="8352928" cy="360172"/>
        </p:xfrm>
        <a:graphic>
          <a:graphicData uri="http://schemas.openxmlformats.org/drawingml/2006/table">
            <a:tbl>
              <a:tblPr/>
              <a:tblGrid>
                <a:gridCol w="8352928">
                  <a:extLst>
                    <a:ext uri="{9D8B030D-6E8A-4147-A177-3AD203B41FA5}">
                      <a16:colId xmlns:a16="http://schemas.microsoft.com/office/drawing/2014/main" val="1834492759"/>
                    </a:ext>
                  </a:extLst>
                </a:gridCol>
              </a:tblGrid>
              <a:tr h="3601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아 이 디 어 제 안 서</a:t>
                      </a:r>
                      <a:endParaRPr lang="ko-KR" altLang="en-US" sz="1600" b="1" kern="100" spc="0" dirty="0">
                        <a:solidFill>
                          <a:srgbClr val="0000FF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340920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75342FA-6061-4159-B873-7C390AF50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143520"/>
              </p:ext>
            </p:extLst>
          </p:nvPr>
        </p:nvGraphicFramePr>
        <p:xfrm>
          <a:off x="395536" y="586056"/>
          <a:ext cx="8352928" cy="5505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52928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38448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1" dirty="0"/>
                        <a:t>1. </a:t>
                      </a:r>
                      <a:r>
                        <a:rPr lang="ko-KR" altLang="en-US" sz="1300" b="1" dirty="0"/>
                        <a:t>개  요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5120954">
                <a:tc>
                  <a:txBody>
                    <a:bodyPr/>
                    <a:lstStyle/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창업</a:t>
                      </a:r>
                      <a:r>
                        <a:rPr lang="ko-KR" altLang="en-US" sz="1000" b="0" baseline="0" dirty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+mn-ea"/>
                        </a:rPr>
                        <a:t>배경</a:t>
                      </a:r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+mn-ea"/>
                        </a:rPr>
                        <a:t>  </a:t>
                      </a: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참여 인력구성 및 경력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경험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en-US" altLang="ko-KR" sz="1000" b="1" dirty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</a:tbl>
          </a:graphicData>
        </a:graphic>
      </p:graphicFrame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6FFE8C4D-AEB5-4090-B862-8DF4B7106C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372751"/>
              </p:ext>
            </p:extLst>
          </p:nvPr>
        </p:nvGraphicFramePr>
        <p:xfrm>
          <a:off x="683568" y="3868413"/>
          <a:ext cx="7632849" cy="19368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4549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  <a:gridCol w="1310225">
                  <a:extLst>
                    <a:ext uri="{9D8B030D-6E8A-4147-A177-3AD203B41FA5}">
                      <a16:colId xmlns:a16="http://schemas.microsoft.com/office/drawing/2014/main" val="1840289539"/>
                    </a:ext>
                  </a:extLst>
                </a:gridCol>
                <a:gridCol w="1855706">
                  <a:extLst>
                    <a:ext uri="{9D8B030D-6E8A-4147-A177-3AD203B41FA5}">
                      <a16:colId xmlns:a16="http://schemas.microsoft.com/office/drawing/2014/main" val="2690053253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val="2606636204"/>
                    </a:ext>
                  </a:extLst>
                </a:gridCol>
              </a:tblGrid>
              <a:tr h="2610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참여 인력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기간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근무처 명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주요 업무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742369"/>
                  </a:ext>
                </a:extLst>
              </a:tr>
              <a:tr h="376861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862553"/>
                  </a:ext>
                </a:extLst>
              </a:tr>
              <a:tr h="46258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370107"/>
                  </a:ext>
                </a:extLst>
              </a:tr>
              <a:tr h="418167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3410074"/>
                  </a:ext>
                </a:extLst>
              </a:tr>
              <a:tr h="418167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8268906"/>
                  </a:ext>
                </a:extLst>
              </a:tr>
            </a:tbl>
          </a:graphicData>
        </a:graphic>
      </p:graphicFrame>
      <p:sp>
        <p:nvSpPr>
          <p:cNvPr id="14" name="직사각형 13">
            <a:extLst>
              <a:ext uri="{FF2B5EF4-FFF2-40B4-BE49-F238E27FC236}">
                <a16:creationId xmlns:a16="http://schemas.microsoft.com/office/drawing/2014/main" id="{DE848890-AE02-4B39-BA16-EFE5D0463FD1}"/>
              </a:ext>
            </a:extLst>
          </p:cNvPr>
          <p:cNvSpPr/>
          <p:nvPr/>
        </p:nvSpPr>
        <p:spPr>
          <a:xfrm>
            <a:off x="6983760" y="5818039"/>
            <a:ext cx="216024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kern="100" dirty="0">
                <a:solidFill>
                  <a:srgbClr val="0000FF"/>
                </a:solidFill>
                <a:latin typeface="+mn-ea"/>
              </a:rPr>
              <a:t>※ </a:t>
            </a:r>
            <a:r>
              <a:rPr lang="ko-KR" altLang="en-US" sz="1100" b="1" kern="100" dirty="0">
                <a:solidFill>
                  <a:srgbClr val="0000FF"/>
                </a:solidFill>
                <a:latin typeface="+mn-ea"/>
              </a:rPr>
              <a:t>대표자 포함 작성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612997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75342FA-6061-4159-B873-7C390AF50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398451"/>
              </p:ext>
            </p:extLst>
          </p:nvPr>
        </p:nvGraphicFramePr>
        <p:xfrm>
          <a:off x="467544" y="332656"/>
          <a:ext cx="8208912" cy="5904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44492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1" dirty="0"/>
                        <a:t>2. </a:t>
                      </a:r>
                      <a:r>
                        <a:rPr lang="ko-KR" altLang="en-US" sz="1300" b="1" dirty="0"/>
                        <a:t>사업 아이디어</a:t>
                      </a:r>
                      <a:endParaRPr lang="ko-KR" altLang="en-US" sz="13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040326"/>
                  </a:ext>
                </a:extLst>
              </a:tr>
              <a:tr h="545972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○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아이디어에 대한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구체적으로 설명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  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나눔바른고딕"/>
                          <a:ea typeface="+mn-ea"/>
                        </a:rPr>
                        <a:t>※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나눔바른고딕"/>
                          <a:ea typeface="+mn-ea"/>
                        </a:rPr>
                        <a:t>이미지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나눔바른고딕"/>
                          <a:ea typeface="+mn-ea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나눔바른고딕"/>
                          <a:ea typeface="+mn-ea"/>
                        </a:rPr>
                        <a:t>도표 활용 권장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나눔바른고딕"/>
                          <a:ea typeface="+mn-ea"/>
                        </a:rPr>
                        <a:t> </a:t>
                      </a:r>
                    </a:p>
                    <a:p>
                      <a:pPr latinLnBrk="1"/>
                      <a:endParaRPr lang="en-US" altLang="ko-KR" sz="1000" b="1" dirty="0">
                        <a:solidFill>
                          <a:srgbClr val="0000FF"/>
                        </a:solidFill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915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330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3B81E-2B01-4C31-AC75-AA2CB88C77CD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351B34A-3C9E-4C53-A9EE-E41A4082C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774451"/>
              </p:ext>
            </p:extLst>
          </p:nvPr>
        </p:nvGraphicFramePr>
        <p:xfrm>
          <a:off x="467544" y="404664"/>
          <a:ext cx="8208912" cy="5904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45210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/>
                        <a:t>3. </a:t>
                      </a:r>
                      <a:r>
                        <a:rPr lang="ko-KR" altLang="en-US" sz="1200" b="1" dirty="0"/>
                        <a:t>사업화 가능성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5452551">
                <a:tc>
                  <a:txBody>
                    <a:bodyPr/>
                    <a:lstStyle/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 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아이디어를 실현하기 위한 구체적인 방안 </a:t>
                      </a: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아이디어 추진계획의 구체성 및 적정성</a:t>
                      </a:r>
                      <a:r>
                        <a:rPr lang="en-US" altLang="ko-KR" sz="1000" b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430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3B81E-2B01-4C31-AC75-AA2CB88C77CD}" type="slidenum">
              <a:rPr lang="ko-KR" altLang="en-US" smtClean="0"/>
              <a:t>6</a:t>
            </a:fld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351B34A-3C9E-4C53-A9EE-E41A4082C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450605"/>
              </p:ext>
            </p:extLst>
          </p:nvPr>
        </p:nvGraphicFramePr>
        <p:xfrm>
          <a:off x="467544" y="404664"/>
          <a:ext cx="8208912" cy="5904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45823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1" dirty="0"/>
                        <a:t>4. </a:t>
                      </a:r>
                      <a:r>
                        <a:rPr lang="ko-KR" altLang="en-US" sz="1300" b="1" dirty="0"/>
                        <a:t>시장 경쟁력 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544641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 </a:t>
                      </a:r>
                      <a:r>
                        <a:rPr lang="ko-KR" altLang="en-US" sz="10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타겟고객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대상 시장 진입방안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유통 경로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altLang="ko-KR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※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예시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: </a:t>
                      </a:r>
                      <a:r>
                        <a:rPr lang="ko-KR" altLang="en-US" sz="1000" b="0" dirty="0" err="1">
                          <a:solidFill>
                            <a:srgbClr val="5B9BD5"/>
                          </a:solidFill>
                          <a:latin typeface="나눔바른고딕"/>
                        </a:rPr>
                        <a:t>타겟고객은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20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대 여성 직장인을 겨냥하여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           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시장 진입 방안으로는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20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대 캐리어 </a:t>
                      </a:r>
                      <a:r>
                        <a:rPr lang="ko-KR" altLang="en-US" sz="1000" b="0" dirty="0" err="1">
                          <a:solidFill>
                            <a:srgbClr val="5B9BD5"/>
                          </a:solidFill>
                          <a:latin typeface="나눔바른고딕"/>
                        </a:rPr>
                        <a:t>우먼의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 회원이 많은 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XXX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온라인 쇼핑몰과 개인 홈페이지 개설을 통해</a:t>
                      </a:r>
                      <a:r>
                        <a:rPr lang="en-US" altLang="ko-KR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….  - </a:t>
                      </a:r>
                      <a:r>
                        <a:rPr lang="ko-KR" altLang="en-US" sz="1000" b="0" dirty="0">
                          <a:solidFill>
                            <a:srgbClr val="5B9BD5"/>
                          </a:solidFill>
                          <a:latin typeface="나눔바른고딕"/>
                        </a:rPr>
                        <a:t>작성시 삭제</a:t>
                      </a:r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586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3B81E-2B01-4C31-AC75-AA2CB88C77CD}" type="slidenum">
              <a:rPr lang="ko-KR" altLang="en-US" smtClean="0"/>
              <a:t>7</a:t>
            </a:fld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351B34A-3C9E-4C53-A9EE-E41A4082C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347157"/>
              </p:ext>
            </p:extLst>
          </p:nvPr>
        </p:nvGraphicFramePr>
        <p:xfrm>
          <a:off x="467544" y="404664"/>
          <a:ext cx="8208912" cy="5688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3981274623"/>
                    </a:ext>
                  </a:extLst>
                </a:gridCol>
              </a:tblGrid>
              <a:tr h="441472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dirty="0"/>
                        <a:t>5. </a:t>
                      </a:r>
                      <a:r>
                        <a:rPr lang="ko-KR" altLang="en-US" sz="1200" b="1" dirty="0"/>
                        <a:t>창업자금 </a:t>
                      </a:r>
                      <a:r>
                        <a:rPr lang="ko-KR" altLang="en-US" sz="1200" b="1" dirty="0" err="1"/>
                        <a:t>확보계획</a:t>
                      </a:r>
                      <a:endParaRPr lang="ko-KR" altLang="en-US" sz="1200" b="1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92681"/>
                  </a:ext>
                </a:extLst>
              </a:tr>
              <a:tr h="5247160">
                <a:tc>
                  <a:txBody>
                    <a:bodyPr/>
                    <a:lstStyle/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en-US" altLang="ko-KR" sz="1000" b="0" dirty="0"/>
                    </a:p>
                    <a:p>
                      <a:pPr latinLnBrk="1"/>
                      <a:endParaRPr lang="ko-KR" altLang="en-US" sz="1000" b="0" dirty="0"/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078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95024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14793</TotalTime>
  <Words>248</Words>
  <Application>Microsoft Office PowerPoint</Application>
  <PresentationFormat>화면 슬라이드 쇼(4:3)</PresentationFormat>
  <Paragraphs>199</Paragraphs>
  <Slides>7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8" baseType="lpstr">
      <vt:lpstr>함초롬바탕</vt:lpstr>
      <vt:lpstr>HY헤드라인M</vt:lpstr>
      <vt:lpstr>LG스마트체 Regular</vt:lpstr>
      <vt:lpstr>Arial</vt:lpstr>
      <vt:lpstr>나눔바른고딕</vt:lpstr>
      <vt:lpstr>Calibri Light</vt:lpstr>
      <vt:lpstr>Calibri</vt:lpstr>
      <vt:lpstr>맑은 고딕</vt:lpstr>
      <vt:lpstr>Impact</vt:lpstr>
      <vt:lpstr>Office 테마</vt:lpstr>
      <vt:lpstr>think-cell Slide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come</dc:creator>
  <cp:lastModifiedBy>CHuser03</cp:lastModifiedBy>
  <cp:revision>609</cp:revision>
  <cp:lastPrinted>2018-03-05T06:44:44Z</cp:lastPrinted>
  <dcterms:created xsi:type="dcterms:W3CDTF">2015-07-10T04:29:51Z</dcterms:created>
  <dcterms:modified xsi:type="dcterms:W3CDTF">2020-12-10T12:25:45Z</dcterms:modified>
</cp:coreProperties>
</file>